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ink/ink6.xml" ContentType="application/inkml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ink/ink7.xml" ContentType="application/inkml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ink/ink10.xml" ContentType="application/inkml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ppt/tags/tag27.xml" ContentType="application/vnd.openxmlformats-officedocument.presentationml.tags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27.xml" ContentType="application/vnd.openxmlformats-officedocument.presentationml.notesSlide+xml"/>
  <Override PartName="/ppt/tags/tag29.xml" ContentType="application/vnd.openxmlformats-officedocument.presentationml.tags+xml"/>
  <Override PartName="/ppt/notesSlides/notesSlide28.xml" ContentType="application/vnd.openxmlformats-officedocument.presentationml.notesSlide+xml"/>
  <Override PartName="/ppt/tags/tag30.xml" ContentType="application/vnd.openxmlformats-officedocument.presentationml.tags+xml"/>
  <Override PartName="/ppt/notesSlides/notesSlide29.xml" ContentType="application/vnd.openxmlformats-officedocument.presentationml.notesSlide+xml"/>
  <Override PartName="/ppt/tags/tag31.xml" ContentType="application/vnd.openxmlformats-officedocument.presentationml.tags+xml"/>
  <Override PartName="/ppt/notesSlides/notesSlide30.xml" ContentType="application/vnd.openxmlformats-officedocument.presentationml.notesSlide+xml"/>
  <Override PartName="/ppt/tags/tag32.xml" ContentType="application/vnd.openxmlformats-officedocument.presentationml.tags+xml"/>
  <Override PartName="/ppt/notesSlides/notesSlide31.xml" ContentType="application/vnd.openxmlformats-officedocument.presentationml.notesSlide+xml"/>
  <Override PartName="/ppt/tags/tag33.xml" ContentType="application/vnd.openxmlformats-officedocument.presentationml.tags+xml"/>
  <Override PartName="/ppt/notesSlides/notesSlide32.xml" ContentType="application/vnd.openxmlformats-officedocument.presentationml.notesSlide+xml"/>
  <Override PartName="/ppt/tags/tag34.xml" ContentType="application/vnd.openxmlformats-officedocument.presentationml.tags+xml"/>
  <Override PartName="/ppt/notesSlides/notesSlide33.xml" ContentType="application/vnd.openxmlformats-officedocument.presentationml.notesSlide+xml"/>
  <Override PartName="/ppt/tags/tag35.xml" ContentType="application/vnd.openxmlformats-officedocument.presentationml.tags+xml"/>
  <Override PartName="/ppt/notesSlides/notesSlide34.xml" ContentType="application/vnd.openxmlformats-officedocument.presentationml.notesSlide+xml"/>
  <Override PartName="/ppt/tags/tag36.xml" ContentType="application/vnd.openxmlformats-officedocument.presentationml.tags+xml"/>
  <Override PartName="/ppt/notesSlides/notesSlide35.xml" ContentType="application/vnd.openxmlformats-officedocument.presentationml.notesSlide+xml"/>
  <Override PartName="/ppt/tags/tag37.xml" ContentType="application/vnd.openxmlformats-officedocument.presentationml.tags+xml"/>
  <Override PartName="/ppt/notesSlides/notesSlide36.xml" ContentType="application/vnd.openxmlformats-officedocument.presentationml.notesSlide+xml"/>
  <Override PartName="/ppt/tags/tag38.xml" ContentType="application/vnd.openxmlformats-officedocument.presentationml.tags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  <p:sldMasterId id="2147483660" r:id="rId2"/>
  </p:sldMasterIdLst>
  <p:notesMasterIdLst>
    <p:notesMasterId r:id="rId41"/>
  </p:notesMasterIdLst>
  <p:handoutMasterIdLst>
    <p:handoutMasterId r:id="rId42"/>
  </p:handoutMasterIdLst>
  <p:sldIdLst>
    <p:sldId id="406" r:id="rId3"/>
    <p:sldId id="418" r:id="rId4"/>
    <p:sldId id="424" r:id="rId5"/>
    <p:sldId id="421" r:id="rId6"/>
    <p:sldId id="405" r:id="rId7"/>
    <p:sldId id="317" r:id="rId8"/>
    <p:sldId id="416" r:id="rId9"/>
    <p:sldId id="380" r:id="rId10"/>
    <p:sldId id="265" r:id="rId11"/>
    <p:sldId id="442" r:id="rId12"/>
    <p:sldId id="277" r:id="rId13"/>
    <p:sldId id="425" r:id="rId14"/>
    <p:sldId id="443" r:id="rId15"/>
    <p:sldId id="335" r:id="rId16"/>
    <p:sldId id="270" r:id="rId17"/>
    <p:sldId id="390" r:id="rId18"/>
    <p:sldId id="433" r:id="rId19"/>
    <p:sldId id="271" r:id="rId20"/>
    <p:sldId id="423" r:id="rId21"/>
    <p:sldId id="336" r:id="rId22"/>
    <p:sldId id="294" r:id="rId23"/>
    <p:sldId id="261" r:id="rId24"/>
    <p:sldId id="258" r:id="rId25"/>
    <p:sldId id="273" r:id="rId26"/>
    <p:sldId id="275" r:id="rId27"/>
    <p:sldId id="440" r:id="rId28"/>
    <p:sldId id="276" r:id="rId29"/>
    <p:sldId id="328" r:id="rId30"/>
    <p:sldId id="438" r:id="rId31"/>
    <p:sldId id="325" r:id="rId32"/>
    <p:sldId id="434" r:id="rId33"/>
    <p:sldId id="426" r:id="rId34"/>
    <p:sldId id="435" r:id="rId35"/>
    <p:sldId id="427" r:id="rId36"/>
    <p:sldId id="436" r:id="rId37"/>
    <p:sldId id="441" r:id="rId38"/>
    <p:sldId id="280" r:id="rId39"/>
    <p:sldId id="292" r:id="rId40"/>
  </p:sldIdLst>
  <p:sldSz cx="9144000" cy="6858000" type="screen4x3"/>
  <p:notesSz cx="7102475" cy="9388475"/>
  <p:custDataLst>
    <p:tags r:id="rId43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modifyVerifier cryptProviderType="rsaAES" cryptAlgorithmClass="hash" cryptAlgorithmType="typeAny" cryptAlgorithmSid="14" spinCount="100000" saltData="qj9tGK8AlPXV+FcY27CGfA==" hashData="m4LkaADG3gL2fObfYy/HYVGgilTStPRl4nNT1m0xCRamgcnJHZGDYOyImISUYanR4rukQ/Iv7Zboc2kvMlZ9Q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150" autoAdjust="0"/>
  </p:normalViewPr>
  <p:slideViewPr>
    <p:cSldViewPr>
      <p:cViewPr varScale="1">
        <p:scale>
          <a:sx n="64" d="100"/>
          <a:sy n="64" d="100"/>
        </p:scale>
        <p:origin x="195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gs" Target="tags/tag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99DE15D-45AD-3359-B23F-FB529D2693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C645F9-1CC9-99F6-05F1-A700759991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E92E0-7FBC-4A29-91D6-58990D15D074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D3F529-320E-A17D-1C20-BE534A99AF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DE9D11-CAA0-F608-9C3A-FADB28530D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577ED-08DC-45D5-BE21-CC6BF4EC9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9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2-03-01T10:37:59.24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21361 7655 0,'53'0'172,"17"0"-157,-35 0 1,54 0-16,-19 0 16,-17 0-16,-18 0 15,18 0-15,0 0 16,-35 0-16,35 0 15,-36 0-15,1 0 16,0 0-16,17 0 16,0 0 15,36 0 0,-54 0-31,36 0 0,-17 0 16,17 0-16,-18 0 15,0 0 1,0 0 562,-17 0-578,0 0 16,-1 0-16,1 0 15,0 0-15,17 0 16,0 0 0,-17 0-16,-1 0 703,1 0-688,17 0-15,18 0 16,0 0-16,-35 0 16,-1 0-1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2-03-01T10:42:57.0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18750 9543 0,'18'-18'188,"35"18"-173,17 0-15,1 0 16,-18 0-16,17 0 16,-17 0-16,-35 0 15,-1 0 1,19 0 93,17 0-93,-18 0-16,0 0 31,-17 0 32,17 0-48,0 0 1,1 0 359,-1 18-359,-17-1-1,-1-17 1,19 18-1,-36 0 235,0-1-250,0 1 16,-18 17-16,0-35 16,1 18-1,-1-18 17,0 0-17,1 0 1,-19 0-1,36 17-15,-35-17 16,18 0-16,-1 18 16,0-18-1,1 0 1,-1 0 0,-17 18-16,-1-18 78,19 0-31,-1 35-16,0-35-31,1 0 31,-1 18-31,-17-18 16,0 0 93,17 0-78,0 0 63,1 0-31,-1 0 124,0 0-171,1 0-1,-1 0-15,-17 0 16,0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2-03-01T10:38:02.5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24730 7444 0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2-03-01T10:49:07.95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9084 6403 0,'0'-18'297,"35"1"-297,-17 17 15,0-18-15,-1 0 16,1 18-1,-1 0 17,1-35-17,0 35 1,-1 0-16,19 0 16,-19 0-1,19 0-15,-19 0 16,19 0-16,52 0 515,-35 0-515,-18 0 16,53 0-16,18 0 16,17 18-16,-34-18 15,-19 0-15,-52 0 16,-1 0-16,-52 0 250,0 0-250,-53 0 16,35 0-16,0 0 15,-53 0 1,53 0-16,18 0 15,0 0-15,-1 0 16,19 0-16,-19 0 16,1 0-16,0 0 15,0 0-15,17 0 16,0 0-16,-17 17 16,0-17-16,17 0 15,0 18-15,1-18 16,-1 0-16,0 0 15,-34 0-15,34 0 16,0 0-16,1 0 16,-36 0-16,35 0 15,0 0 1,1 0-16,-18 0 16,-1 0-1,1 0 16,17 0 94,1 0-109,-36 35-16,35-17 16,-35 0-16,36-1 15,-1 18 1,0-17-16,1-18 16,17 18 15,0-1-31,0 1 15,0 35 1,17-53 0,36 0-1,-17 0-15,34 0 16,1 0 0,-1 0-16,18 0 15,-35 0-15,35 0 16,-17 0-16,0 0 15,-54 0-15,36 0 16,-18 0-16,36 0 250,17 0-234,18 0-1,0 0-15,0 0 16,88 0 0,-177 0-1,1-18 204,-18-35-203,0 18-1,0 0 1,0 17-1,0 1-15,0-1 16,0 0-16,0 1 16,-18-19-1,1 19 1,17-1-16,-18 18 16,0-18-1,-17-17 1,18 35-16,-1 0 15,-17-35-15,-1 17 16,19 18-16,-36-35 16,17 0-16,1 17 15,0 18-15,0 0 16,17 0-16,-35-35 16,35 35-16,1-18 15,-36-17-15,35 35 16,-35 0-1,36 0-15,-19-35 16,19 35-16,-18-18 94,-1 18-79,19 0-15,-72 0 16,36 0-16,1 0 16,-37 0-16,1 0 15,53 0-15,-18 0 16,0 0-16,35 0 16,1 0 30,-18 0-46,35 18 16,-18-18-16,0 17 16,1 1-16,-19-1 15,1 1-15,0 0 16,35-1-16,-18 1 16,0-18-16,1 35 15,17-17 48,0 17-32,0-17-15,0 17-16,0-17 15,0-1 1,0 19-16,0 17 31,0-36-15,17-17-1,1 18 1,-18 0-16,18-18 16,-1 17-16,-17 1 15,18-1 1,0-17-16,-1 36 15,1-19 1,35 19 0,-53-19-1,35 1 1,-17 0 0,17 17 62,-17-35-63,-1 0 1,1 0 0,0 0-1,-1 0 1,19 35-16,16-17 15,-34-1 17,0-17 155,17 0-187,0 0 16,-17 18 140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2-03-01T10:37:08.65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16528 7338 0,'35'0'203,"18"0"-203,53 0 16,-18 0-1,-18 0-15,1 0 16,-36 0-16,-17 0 16,0 0-16,17-18 328,53 18-328,18-35 15,17 17-15,-70 18 16,0-35-16,18 35 16,-36 0-16,-17-18 15,-1 18-15,19 0 953,16 0-937,1 0-16,53 0 16,-35 0-16,88 0 15,-1-53-15,-70 53 16,36-17-16,-36 17 15,-17-36-15,17 36 16,-71 0 0,1-17 452,-36-1-436,18-17-32,-35 17 15,35-17-15,0 0 16,-35-1-16,35 19 16,-18-36-16,18 35 15,-35-17-15,35 17 16,-18-17-16,18 17 15,0 1-15,0-1 16,0 0-16,-17 18 16,17-17-16,0-18 375,0-18-360,0 17 1,0 1 0,0 0-1,0 0-15,0 17 16,0 0-16,0 1 15,0-19 17,-18 19 296,-52 17-313,-54 0-15,1 0 16,34 0-16,1 0 16,18 0-1,17 0-15,-35 0 16,35 0-16,0 0 16,0 0-16,18 0 15,-1 0-15,19 0 47,-19 0 16,-34 0-48,52 0 1,0 0-16,1 0 15,-1 0 157,-35 0-156,36 0-16,-1 0 16,-70 0-1,70 0 1,1 0 78,-19 35-94,-17 18 15,36-35-15,-1-1 16,-17 1-16,0-18 15,17 35-15,0-17 16,-17-1 0,17 19 249,1-19-249,-1-17 0,18 18-16,0 0 15,-18 17 1,-17 35 15,18-70-31,17 18 16,0 17-1,0 1 110,0-19-109,0 1 0,0 0-16,0-1 15,0 1-15,0-1 16,0 1-16,0 0 15,0-1-15,0 19 16,0-19 0,0 1-1,0 0-15,0-1 16,0 1 0,0 17-1,0 0 1,0 1 31,0-1 93,0 0-140,35-35 32,-18 0 30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2-03-01T10:48:28.02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10548 8026 0,'53'0'234,"-18"0"-218,53 0-16,-17 0 15,0 0-15,-1 0 16,-35 0-16,1-18 16,-19 18-16,-34 0 750,-1 0-578,0 18-157,1-18 16,17 17-15,-18-17 0,-17 0-16,35 36 1125,0-1-1000,0-17-110,17-1 17,1 1-17,-53-18 204,-18 0-203,18 0-1,-1 0-15,-17 0 16,1-35-16,16 35 15,19 0 142,52 0 15,0 0-172,89 0 15,-54 0-15,1 0 16,-18-18-16,0 18 15,-18 0-15,-88 0 219,53-18-203,-18 18-16,1 0 15,-19 0 1,19 0-16,-19 0 16,1 0-1,-18 0 1,36 0 0,-1 0-16,-17 0 15,-1 0-15,19 0 16,-1 0-16,1 0 15,-1 0 17,53 0 108,71 0-140,-18 0 16,36 0-16,-1 0 16,1 0-16,-71 0 15,-1 0-15,-34 0 16,0-17 109,-36-1-47,0 18-62,-17 0-16,-35 0 15,34 0-15,-17 0 16,0-18-16,-17 18 15,17 0-15,-18-35 16,19 35-16,-37-18 16,36 18-16,-17 0 15,52 0-15,-35 0 16,36 0-16,-1 0 16,0 0-16,1 0 15,-1 0 1,-17 0-1,0 0-15,-18 0 16,0 0-16,0 0 16,-18 0-16,1 0 15,17 0 1,0 0-16,18 0 16,17 0 296,18 36-296,0-1-16,0 0 15,0 1-15,71 16 16,-54-52-16,124 36 16,-105-36-16,69 0 15,-52 17-15,0-17 16,-18 0-16,54 0 15,-54 0 235,0 0-250,36 36 16,-18-36-16,17 0 16,1 0-16,-18 0 15,0 0-15,17 0 16,-52 0-16,35 0 16,-18 0-16,0 0 31,-17 0-31,-18-18 484,0-17-468,0-1 15,0 19-31,0-1 16,0 1-1,35-1 32,-35 0 63,0-17-95,18 17 16,-18 1-31,0-1 32,0-17-17,18 17-15,-18 0 32,0-17-1,0 0 16,0 17-47,17 18 31,-17-17-31,0-19 156,0 19-140,-17-1-16,-1 0 15,-53-17-15,-35-18 16,1 18-16,-19 17 16,-17 18-1,18-35-15,-1 35 16,71-18-16,18 18 16,-18 0-16,35 0 234,1 0-218,-19 0-16,1 0 15,0 36-15,0-19 16,-1 19-16,-17 17 15,1-36-15,34 18 16,0-35 0,1 0-1,-1 36-15,0-36 16,1 17-16,-1-17 16,0 18-1,18 17 95,-17-17-95,17 0 1,0 17-16,0-18 15,0 19-15,0-19 16,0 1-16,0 17 16,0 1-16,0-19 15,0 1-15,53 17 16,-36-17-16,19-18 16,17 17-1,-18 1-15,0-18 16,-17 0-1,-1 0 1,1 0 0,0 0-1,-1 0 1,19 0 0,-1 35-1,35-35-15,-34 18 16,17-18-16,-1 0 15,-34 0-15,17 18 16,1-1-16,-19-17 94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2-03-01T10:38:15.5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2822 17498 0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2-03-01T10:38:15.5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2822 17498 0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2-03-01T10:42:49.0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18803 6227 0,'18'0'203,"70"0"-187,53 0-16,35 0 0,36 0 15,-71 0 1,-88 0-16,53 0 16,-18 0-16,-17 0 15,-18 0-15,-36 0 16,-52 0 328,-18 0-344,-18 0 15,19 17-15,-19-17 16,53 0-16,1 0 15,-1 18 251,0-18-250,1 17-1,-1 19 204,1-36-219,-1 35 16,0-35-1,1 18-15,-1-18 32,0 53 358,1-53-374,17 17-16,-18 18 15,0-17 1,18-53 468,0 17-405,0 1-64,0-1 1,0 0 62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2-03-01T10:42:52.46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18627 8114 0,'53'0'219,"-1"0"-203,1 0-16,-17 0 0,70-35 15,-71 35 17,18 0 61,-18-18-77,-17 18 0,-1 0 109,1-18 234,35-52-343,-18 70-1,89-71 1,-36 18-1,-71 53 220,19 0-188,-1 0-47,0 0 15,-17 0 1,17-17-16,0 17 16,-17-18 187,-88-17-203,-72 35 15,19 0-15,-53 0 16,17 0-16,18 0 16,0 0-16,17 0 15,54 0-15,52 0 16,0 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8513" cy="4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64" tIns="46232" rIns="92464" bIns="4623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304" y="0"/>
            <a:ext cx="3078513" cy="4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64" tIns="46232" rIns="92464" bIns="4623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17" y="4459263"/>
            <a:ext cx="5682644" cy="422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64" tIns="46232" rIns="92464" bIns="462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7025"/>
            <a:ext cx="3078513" cy="469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64" tIns="46232" rIns="92464" bIns="4623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304" y="8917025"/>
            <a:ext cx="3078513" cy="469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64" tIns="46232" rIns="92464" bIns="462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5C08475-B0A0-4781-9D71-EAEB96F35D4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62007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107051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11478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3177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4A3EAC-E62B-7F41-3F5C-D72E406A5A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98116D-AB94-BD1D-4B6C-B56D073B17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DF97BA-0EFE-1C0B-EA99-8718617AFF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82AFB-A75F-60C3-10F0-B624902EC8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71776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40185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462584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815878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C08475-B0A0-4781-9D71-EAEB96F35D4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6277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604843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428076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20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50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485141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21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071655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22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542726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23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877541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24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998080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25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33429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26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140161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27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454448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28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3325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29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65095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30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0719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46002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31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474279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32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88445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33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774240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34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2268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35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744197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36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3552601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37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7768594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38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46601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4954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59217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51731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23874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67463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08475-B0A0-4781-9D71-EAEB96F35D49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9994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en-US" dirty="0"/>
              <a:t>www.discrate.com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CF4C2-ECD4-4173-A8A2-54DD62BBB7EC}" type="slidenum">
              <a:rPr lang="en-GB" altLang="en-US"/>
              <a:pPr>
                <a:defRPr/>
              </a:pPr>
              <a:t>‹#›</a:t>
            </a:fld>
            <a:r>
              <a:rPr lang="en-GB" altLang="en-US" dirty="0"/>
              <a:t> of 38</a:t>
            </a:r>
          </a:p>
        </p:txBody>
      </p:sp>
    </p:spTree>
    <p:extLst>
      <p:ext uri="{BB962C8B-B14F-4D97-AF65-F5344CB8AC3E}">
        <p14:creationId xmlns:p14="http://schemas.microsoft.com/office/powerpoint/2010/main" val="30987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en-US" dirty="0"/>
              <a:t>www.discrate.com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8F0C5-916B-4964-BED7-9019FB06351F}" type="slidenum">
              <a:rPr lang="en-GB" altLang="en-US"/>
              <a:pPr>
                <a:defRPr/>
              </a:pPr>
              <a:t>‹#›</a:t>
            </a:fld>
            <a:r>
              <a:rPr lang="en-GB" altLang="en-US" dirty="0"/>
              <a:t> of 38</a:t>
            </a:r>
          </a:p>
        </p:txBody>
      </p:sp>
    </p:spTree>
    <p:extLst>
      <p:ext uri="{BB962C8B-B14F-4D97-AF65-F5344CB8AC3E}">
        <p14:creationId xmlns:p14="http://schemas.microsoft.com/office/powerpoint/2010/main" val="193990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en-US" dirty="0"/>
              <a:t>www.discrate.com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0ED3C-23FC-4026-82EB-143C58BCBA3F}" type="slidenum">
              <a:rPr lang="en-GB" altLang="en-US"/>
              <a:pPr>
                <a:defRPr/>
              </a:pPr>
              <a:t>‹#›</a:t>
            </a:fld>
            <a:r>
              <a:rPr lang="en-GB" altLang="en-US" dirty="0"/>
              <a:t> of 38</a:t>
            </a:r>
          </a:p>
        </p:txBody>
      </p:sp>
    </p:spTree>
    <p:extLst>
      <p:ext uri="{BB962C8B-B14F-4D97-AF65-F5344CB8AC3E}">
        <p14:creationId xmlns:p14="http://schemas.microsoft.com/office/powerpoint/2010/main" val="412198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37B63-1896-4989-AD95-F4782EA15B4C}" type="datetimeFigureOut">
              <a:rPr lang="en-GB"/>
              <a:pPr>
                <a:defRPr/>
              </a:pPr>
              <a:t>29/05/2025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2FA0-8514-47EB-AED7-3533808DEB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9612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D796B-A436-4965-94A1-0F9286E2E15C}" type="datetimeFigureOut">
              <a:rPr lang="en-GB"/>
              <a:pPr>
                <a:defRPr/>
              </a:pPr>
              <a:t>29/05/2025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FB9C0-8778-4839-9F30-6E7B00207ED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929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2213D-B515-468D-863A-50D2B6CC5E00}" type="datetimeFigureOut">
              <a:rPr lang="en-GB"/>
              <a:pPr>
                <a:defRPr/>
              </a:pPr>
              <a:t>29/05/2025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642A8-467D-41B8-8733-CF21F7D0B1C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912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4BA57-C4D9-49B8-AF75-8D9176DE5DB7}" type="datetimeFigureOut">
              <a:rPr lang="en-GB"/>
              <a:pPr>
                <a:defRPr/>
              </a:pPr>
              <a:t>29/05/2025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E2676-09BC-41EF-A4AB-A4B0E92397F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599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5C266-139C-4201-A725-6A92470C5E89}" type="datetimeFigureOut">
              <a:rPr lang="en-GB"/>
              <a:pPr>
                <a:defRPr/>
              </a:pPr>
              <a:t>29/05/2025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5A225-EA0F-4D86-B976-F6B0FF8349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D77B2-7F5D-4A92-999E-AAC026169BD8}" type="datetimeFigureOut">
              <a:rPr lang="en-GB"/>
              <a:pPr>
                <a:defRPr/>
              </a:pPr>
              <a:t>29/05/2025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C9BD5-F723-451D-9746-512EAEADB3B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8680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F1DDE-F2FA-4B66-88A2-0BF5E6E55009}" type="datetimeFigureOut">
              <a:rPr lang="en-GB"/>
              <a:pPr>
                <a:defRPr/>
              </a:pPr>
              <a:t>29/05/2025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76F69-40C1-495B-A669-31B3AB7CAB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3279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D7B15-BB39-467D-975D-872E1E458B86}" type="datetimeFigureOut">
              <a:rPr lang="en-GB"/>
              <a:pPr>
                <a:defRPr/>
              </a:pPr>
              <a:t>29/05/2025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3EB6A-AAE5-4349-B634-C064C41BCC9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08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r>
              <a:rPr lang="it-IT" altLang="en-US" dirty="0"/>
              <a:t>www.discrate.com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555776" y="0"/>
            <a:ext cx="6119913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7916C-2ABF-43AE-A9B9-70B67B4FD056}" type="slidenum">
              <a:rPr lang="en-GB" altLang="en-US"/>
              <a:pPr>
                <a:defRPr/>
              </a:pPr>
              <a:t>‹#›</a:t>
            </a:fld>
            <a:r>
              <a:rPr lang="en-GB" altLang="en-US" dirty="0"/>
              <a:t> of 38</a:t>
            </a:r>
          </a:p>
        </p:txBody>
      </p:sp>
    </p:spTree>
    <p:extLst>
      <p:ext uri="{BB962C8B-B14F-4D97-AF65-F5344CB8AC3E}">
        <p14:creationId xmlns:p14="http://schemas.microsoft.com/office/powerpoint/2010/main" val="15518984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15749-F0A9-41FE-A8BE-128B926B4741}" type="datetimeFigureOut">
              <a:rPr lang="en-GB"/>
              <a:pPr>
                <a:defRPr/>
              </a:pPr>
              <a:t>29/05/2025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9F000-35ED-4C45-A40D-F856462F84B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1390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81FB1-6CC3-4F10-A7CC-5E9631436B52}" type="datetimeFigureOut">
              <a:rPr lang="en-GB"/>
              <a:pPr>
                <a:defRPr/>
              </a:pPr>
              <a:t>29/05/2025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840B3-C37A-4064-9C8D-7D651CBB26C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724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2257F-860A-45CB-A3BE-52ABC2D78B82}" type="datetimeFigureOut">
              <a:rPr lang="en-GB"/>
              <a:pPr>
                <a:defRPr/>
              </a:pPr>
              <a:t>29/05/2025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29C57-6A05-4780-9E35-1E3D5C1E83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37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en-US" dirty="0"/>
              <a:t>www.discrate.com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DE1EF-07E0-4948-85ED-CD9A7ADC69AF}" type="slidenum">
              <a:rPr lang="en-GB" altLang="en-US"/>
              <a:pPr>
                <a:defRPr/>
              </a:pPr>
              <a:t>‹#›</a:t>
            </a:fld>
            <a:r>
              <a:rPr lang="en-GB" altLang="en-US" dirty="0"/>
              <a:t> of 38</a:t>
            </a:r>
          </a:p>
        </p:txBody>
      </p:sp>
    </p:spTree>
    <p:extLst>
      <p:ext uri="{BB962C8B-B14F-4D97-AF65-F5344CB8AC3E}">
        <p14:creationId xmlns:p14="http://schemas.microsoft.com/office/powerpoint/2010/main" val="371753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81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en-US" dirty="0"/>
              <a:t>www.discrate.com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22248-177C-4DCB-BF31-19987DEF6CCB}" type="slidenum">
              <a:rPr lang="en-GB" altLang="en-US"/>
              <a:pPr>
                <a:defRPr/>
              </a:pPr>
              <a:t>‹#›</a:t>
            </a:fld>
            <a:r>
              <a:rPr lang="en-GB" altLang="en-US" dirty="0"/>
              <a:t> of 38</a:t>
            </a:r>
          </a:p>
        </p:txBody>
      </p:sp>
    </p:spTree>
    <p:extLst>
      <p:ext uri="{BB962C8B-B14F-4D97-AF65-F5344CB8AC3E}">
        <p14:creationId xmlns:p14="http://schemas.microsoft.com/office/powerpoint/2010/main" val="416456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en-US" dirty="0"/>
              <a:t>www.discrate.com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9C908-C7F9-4211-AB1D-7A32A96B3071}" type="slidenum">
              <a:rPr lang="en-GB" altLang="en-US"/>
              <a:pPr>
                <a:defRPr/>
              </a:pPr>
              <a:t>‹#›</a:t>
            </a:fld>
            <a:r>
              <a:rPr lang="en-GB" altLang="en-US" dirty="0"/>
              <a:t> of 38</a:t>
            </a:r>
          </a:p>
        </p:txBody>
      </p:sp>
    </p:spTree>
    <p:extLst>
      <p:ext uri="{BB962C8B-B14F-4D97-AF65-F5344CB8AC3E}">
        <p14:creationId xmlns:p14="http://schemas.microsoft.com/office/powerpoint/2010/main" val="365061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en-US" dirty="0"/>
              <a:t>www.discrate.com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205EF-36EB-4BB3-8155-C7E963C78B14}" type="slidenum">
              <a:rPr lang="en-GB" altLang="en-US"/>
              <a:pPr>
                <a:defRPr/>
              </a:pPr>
              <a:t>‹#›</a:t>
            </a:fld>
            <a:r>
              <a:rPr lang="en-GB" altLang="en-US" dirty="0"/>
              <a:t> of 38</a:t>
            </a:r>
          </a:p>
        </p:txBody>
      </p:sp>
    </p:spTree>
    <p:extLst>
      <p:ext uri="{BB962C8B-B14F-4D97-AF65-F5344CB8AC3E}">
        <p14:creationId xmlns:p14="http://schemas.microsoft.com/office/powerpoint/2010/main" val="299060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en-US" dirty="0"/>
              <a:t>www.discrate.com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FE078-4B13-44AD-889A-1DED68410D5C}" type="slidenum">
              <a:rPr lang="en-GB" altLang="en-US"/>
              <a:pPr>
                <a:defRPr/>
              </a:pPr>
              <a:t>‹#›</a:t>
            </a:fld>
            <a:r>
              <a:rPr lang="en-GB" altLang="en-US" dirty="0"/>
              <a:t> of 38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31B788-68AC-53ED-2CD4-A577CDAB6C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1152128" cy="83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008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en-US" dirty="0"/>
              <a:t>www.discrate.com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EF7B5-3B12-414D-B882-8933DB7FD6D6}" type="slidenum">
              <a:rPr lang="en-GB" altLang="en-US"/>
              <a:pPr>
                <a:defRPr/>
              </a:pPr>
              <a:t>‹#›</a:t>
            </a:fld>
            <a:r>
              <a:rPr lang="en-GB" altLang="en-US" dirty="0"/>
              <a:t> of 38</a:t>
            </a:r>
          </a:p>
        </p:txBody>
      </p:sp>
    </p:spTree>
    <p:extLst>
      <p:ext uri="{BB962C8B-B14F-4D97-AF65-F5344CB8AC3E}">
        <p14:creationId xmlns:p14="http://schemas.microsoft.com/office/powerpoint/2010/main" val="238252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en-US" dirty="0"/>
              <a:t>www.discrate.com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05078-46E5-400C-9F2C-695DB747374A}" type="slidenum">
              <a:rPr lang="en-GB" altLang="en-US"/>
              <a:pPr>
                <a:defRPr/>
              </a:pPr>
              <a:t>‹#›</a:t>
            </a:fld>
            <a:r>
              <a:rPr lang="en-GB" altLang="en-US" dirty="0"/>
              <a:t> of 38</a:t>
            </a:r>
          </a:p>
        </p:txBody>
      </p:sp>
    </p:spTree>
    <p:extLst>
      <p:ext uri="{BB962C8B-B14F-4D97-AF65-F5344CB8AC3E}">
        <p14:creationId xmlns:p14="http://schemas.microsoft.com/office/powerpoint/2010/main" val="212631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dirty="0"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it-IT" altLang="en-US" dirty="0"/>
              <a:t>www.discrate.com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3849" y="0"/>
            <a:ext cx="547184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b="1" dirty="0"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20A5679-EB2A-4644-9C03-92A7975E7811}" type="slidenum">
              <a:rPr lang="en-GB" altLang="en-US"/>
              <a:pPr>
                <a:defRPr/>
              </a:pPr>
              <a:t>‹#›</a:t>
            </a:fld>
            <a:r>
              <a:rPr lang="en-GB" altLang="en-US" dirty="0"/>
              <a:t> of 38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35667"/>
            <a:ext cx="1224136" cy="8913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u="sng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 u="sng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 u="sng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 u="sng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 u="sng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 u="sng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 u="sng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 u="sng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 u="sng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Times New Roman" panose="02020603050405020304" pitchFamily="18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Times New Roman" panose="02020603050405020304" pitchFamily="18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Times New Roman" panose="02020603050405020304" pitchFamily="18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Times New Roman" panose="02020603050405020304" pitchFamily="18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5787EF-9B04-45C3-8F10-3373BE7C8A05}" type="datetimeFigureOut">
              <a:rPr lang="en-GB"/>
              <a:pPr>
                <a:defRPr/>
              </a:pPr>
              <a:t>29/05/2025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8EE3D0-E107-4505-970E-E2B98F1AFA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Times New Roman" panose="02020603050405020304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Times New Roman" panose="02020603050405020304" pitchFamily="18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Times New Roman" panose="02020603050405020304" pitchFamily="18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Times New Roman" panose="02020603050405020304" pitchFamily="18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Times New Roman" panose="02020603050405020304" pitchFamily="18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Times New Roman" panose="02020603050405020304" pitchFamily="18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Times New Roman" panose="02020603050405020304" pitchFamily="18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Times New Roman" panose="02020603050405020304" pitchFamily="18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Times New Roman" panose="02020603050405020304" pitchFamily="18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scrate.com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10.xml"/><Relationship Id="rId7" Type="http://schemas.openxmlformats.org/officeDocument/2006/relationships/customXml" Target="../ink/ink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8.png"/><Relationship Id="rId11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customXml" Target="../ink/ink1.xml"/><Relationship Id="rId9" Type="http://schemas.openxmlformats.org/officeDocument/2006/relationships/customXml" Target="../ink/ink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notesSlide" Target="../notesSlides/notesSlide13.xml"/><Relationship Id="rId7" Type="http://schemas.openxmlformats.org/officeDocument/2006/relationships/customXml" Target="../ink/ink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30.png"/><Relationship Id="rId4" Type="http://schemas.openxmlformats.org/officeDocument/2006/relationships/customXml" Target="../ink/ink4.xml"/><Relationship Id="rId9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5" Type="http://schemas.openxmlformats.org/officeDocument/2006/relationships/image" Target="../media/image9.png"/><Relationship Id="rId4" Type="http://schemas.openxmlformats.org/officeDocument/2006/relationships/customXml" Target="../ink/ink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image" Target="../media/image9.png"/><Relationship Id="rId4" Type="http://schemas.openxmlformats.org/officeDocument/2006/relationships/customXml" Target="../ink/ink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notesSlide" Target="../notesSlides/notesSlide19.xml"/><Relationship Id="rId7" Type="http://schemas.openxmlformats.org/officeDocument/2006/relationships/customXml" Target="../ink/ink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image" Target="../media/image19.png"/><Relationship Id="rId11" Type="http://schemas.openxmlformats.org/officeDocument/2006/relationships/image" Target="../media/image11.png"/><Relationship Id="rId10" Type="http://schemas.openxmlformats.org/officeDocument/2006/relationships/image" Target="../media/image21.png"/><Relationship Id="rId4" Type="http://schemas.openxmlformats.org/officeDocument/2006/relationships/customXml" Target="../ink/ink8.xml"/><Relationship Id="rId9" Type="http://schemas.openxmlformats.org/officeDocument/2006/relationships/customXml" Target="../ink/ink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4" Type="http://schemas.openxmlformats.org/officeDocument/2006/relationships/hyperlink" Target="https://www.discrate.com/outcomes/fund_development/fund_chart/fund_chart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4" Type="http://schemas.openxmlformats.org/officeDocument/2006/relationships/hyperlink" Target="https://www.discrate.com/outcomes/success_likelihood/success_chart/success_chart.htm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4" Type="http://schemas.openxmlformats.org/officeDocument/2006/relationships/hyperlink" Target="https://www.discrate.com/outcomes/annuity_failure/annuity_chart/annuity_chart.htm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4" Type="http://schemas.openxmlformats.org/officeDocument/2006/relationships/hyperlink" Target="https://www.discrate.com/outcomes/excess_caution/caution_chart/caution_chart.htm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4" Type="http://schemas.openxmlformats.org/officeDocument/2006/relationships/hyperlink" Target="https://www.discrate.com/outcomes/required_adjustments/adjustments_chart/adjustments_chart.htm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67BFA1-E067-4BC0-8DDB-E08FD9329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25963"/>
          </a:xfrm>
        </p:spPr>
        <p:txBody>
          <a:bodyPr/>
          <a:lstStyle/>
          <a:p>
            <a:pPr algn="ctr"/>
            <a:r>
              <a:rPr lang="en-GB" altLang="en-US" sz="4400" b="1" u="sng" dirty="0"/>
              <a:t>Discount Process Is The Problem</a:t>
            </a:r>
          </a:p>
          <a:p>
            <a:endParaRPr lang="en-GB" dirty="0"/>
          </a:p>
          <a:p>
            <a:pPr algn="ctr" eaLnBrk="1" hangingPunct="1">
              <a:lnSpc>
                <a:spcPct val="90000"/>
              </a:lnSpc>
            </a:pPr>
            <a:r>
              <a:rPr lang="en-GB" altLang="en-US" sz="4400" dirty="0"/>
              <a:t>An “</a:t>
            </a:r>
            <a:r>
              <a:rPr lang="en-GB" altLang="en-US" sz="4400" dirty="0">
                <a:hlinkClick r:id="" action="ppaction://noaction"/>
              </a:rPr>
              <a:t>Off-Market Approach</a:t>
            </a:r>
            <a:r>
              <a:rPr lang="en-GB" altLang="en-US" sz="4400" dirty="0"/>
              <a:t>”</a:t>
            </a:r>
          </a:p>
          <a:p>
            <a:pPr eaLnBrk="1" hangingPunct="1">
              <a:lnSpc>
                <a:spcPct val="90000"/>
              </a:lnSpc>
            </a:pPr>
            <a:endParaRPr lang="en-GB" altLang="en-US" sz="2000" dirty="0"/>
          </a:p>
          <a:p>
            <a:pPr algn="ctr" eaLnBrk="1" hangingPunct="1">
              <a:lnSpc>
                <a:spcPct val="90000"/>
              </a:lnSpc>
            </a:pPr>
            <a:r>
              <a:rPr lang="en-GB" altLang="en-US" sz="4400" dirty="0"/>
              <a:t>Jon Spain (29 May 2025)</a:t>
            </a:r>
          </a:p>
          <a:p>
            <a:pPr algn="ctr" eaLnBrk="1" hangingPunct="1">
              <a:lnSpc>
                <a:spcPct val="90000"/>
              </a:lnSpc>
            </a:pPr>
            <a:endParaRPr lang="en-GB" altLang="en-US" sz="4400" dirty="0"/>
          </a:p>
          <a:p>
            <a:r>
              <a:rPr lang="en-GB" sz="3600" dirty="0">
                <a:hlinkClick r:id="rId2"/>
              </a:rPr>
              <a:t>www.discrate.com</a:t>
            </a:r>
            <a:endParaRPr lang="en-GB" sz="3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89913A-2B13-46D3-80CB-E1A60F6A5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6198A7-CD19-4AF4-B40E-ADC77EB87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7916C-2ABF-43AE-A9B9-70B67B4FD056}" type="slidenum">
              <a:rPr lang="en-GB" altLang="en-US" smtClean="0"/>
              <a:pPr>
                <a:defRPr/>
              </a:pPr>
              <a:t>1</a:t>
            </a:fld>
            <a:r>
              <a:rPr lang="en-GB" altLang="en-US" dirty="0"/>
              <a:t> of 38</a:t>
            </a:r>
          </a:p>
        </p:txBody>
      </p:sp>
    </p:spTree>
    <p:extLst>
      <p:ext uri="{BB962C8B-B14F-4D97-AF65-F5344CB8AC3E}">
        <p14:creationId xmlns:p14="http://schemas.microsoft.com/office/powerpoint/2010/main" val="3428066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long-term risk premia</a:t>
            </a:r>
            <a:endParaRPr lang="en-GB" alt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539750" y="1268413"/>
            <a:ext cx="8229600" cy="4525962"/>
          </a:xfrm>
        </p:spPr>
        <p:txBody>
          <a:bodyPr/>
          <a:lstStyle/>
          <a:p>
            <a:pPr eaLnBrk="1" hangingPunct="1"/>
            <a:r>
              <a:rPr lang="en-GB" altLang="en-US" dirty="0"/>
              <a:t>over rolling periods of 15 years</a:t>
            </a:r>
          </a:p>
          <a:p>
            <a:pPr eaLnBrk="1" hangingPunct="1"/>
            <a:r>
              <a:rPr lang="en-US" altLang="en-US" dirty="0"/>
              <a:t>mean equity return minus mean bond return</a:t>
            </a:r>
          </a:p>
          <a:p>
            <a:pPr eaLnBrk="1" hangingPunct="1"/>
            <a:r>
              <a:rPr lang="en-US" altLang="en-US" dirty="0"/>
              <a:t>equity return partly capital and partly income</a:t>
            </a:r>
          </a:p>
          <a:p>
            <a:pPr marL="57150" indent="0" eaLnBrk="1" hangingPunct="1"/>
            <a:r>
              <a:rPr lang="en-GB" altLang="en-US" dirty="0"/>
              <a:t>long-term equity risk premia (adjusted capital growth)</a:t>
            </a:r>
          </a:p>
          <a:p>
            <a:pPr marL="57150" indent="0" eaLnBrk="1" hangingPunct="1"/>
            <a:r>
              <a:rPr lang="en-US" altLang="en-US" dirty="0"/>
              <a:t>long-term equity return components </a:t>
            </a:r>
          </a:p>
          <a:p>
            <a:pPr marL="57150" indent="0" eaLnBrk="1" hangingPunct="1"/>
            <a:r>
              <a:rPr lang="en-US" altLang="en-US" dirty="0"/>
              <a:t>likelihood of equity risk premium (random numbers)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538538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8" y="0"/>
            <a:ext cx="6191920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10AF6CA-6A9A-4D4B-A9F5-B55AF7D2C4B0}" type="slidenum">
              <a:rPr lang="en-GB" altLang="en-US" sz="1800" smtClean="0"/>
              <a:pPr>
                <a:spcBef>
                  <a:spcPct val="0"/>
                </a:spcBef>
              </a:pPr>
              <a:t>10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9815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 idx="4294967295"/>
          </p:nvPr>
        </p:nvSpPr>
        <p:spPr>
          <a:xfrm>
            <a:off x="457200" y="908720"/>
            <a:ext cx="8229600" cy="508917"/>
          </a:xfrm>
        </p:spPr>
        <p:txBody>
          <a:bodyPr/>
          <a:lstStyle/>
          <a:p>
            <a:pPr eaLnBrk="1" hangingPunct="1"/>
            <a:r>
              <a:rPr lang="en-US" altLang="en-US" dirty="0"/>
              <a:t>long-term risk premium 19</a:t>
            </a:r>
            <a:r>
              <a:rPr lang="en-US" altLang="en-US" dirty="0">
                <a:solidFill>
                  <a:schemeClr val="tx1"/>
                </a:solidFill>
              </a:rPr>
              <a:t>6</a:t>
            </a:r>
            <a:r>
              <a:rPr lang="en-US" altLang="en-US" dirty="0"/>
              <a:t>2-2022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609975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1760" y="0"/>
            <a:ext cx="6263928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07C60C5-9BF8-4315-A11E-30F115B3E500}" type="slidenum">
              <a:rPr lang="en-GB" altLang="en-US" sz="1800" smtClean="0"/>
              <a:pPr>
                <a:spcBef>
                  <a:spcPct val="0"/>
                </a:spcBef>
              </a:pPr>
              <a:t>11</a:t>
            </a:fld>
            <a:r>
              <a:rPr lang="en-GB" altLang="en-US" sz="1800" dirty="0"/>
              <a:t> of 38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D671ECE-90C3-4FCD-8331-883C869290C3}"/>
                  </a:ext>
                </a:extLst>
              </p14:cNvPr>
              <p14:cNvContentPartPr/>
              <p14:nvPr/>
            </p14:nvContentPartPr>
            <p14:xfrm>
              <a:off x="7689960" y="2755800"/>
              <a:ext cx="514440" cy="360"/>
            </p14:xfrm>
          </p:contentPart>
        </mc:Choice>
        <mc:Fallback xmlns="" xmlns:a16="http://schemas.microsoft.com/office/drawing/2014/main" xmlns:a14="http://schemas.microsoft.com/office/drawing/2010/main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D671ECE-90C3-4FCD-8331-883C869290C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674120" y="2692440"/>
                <a:ext cx="54576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E630ACB-078F-4E33-8745-EC6B82444314}"/>
                  </a:ext>
                </a:extLst>
              </p14:cNvPr>
              <p14:cNvContentPartPr/>
              <p14:nvPr/>
            </p14:nvContentPartPr>
            <p14:xfrm>
              <a:off x="8902800" y="2679840"/>
              <a:ext cx="360" cy="360"/>
            </p14:xfrm>
          </p:contentPart>
        </mc:Choice>
        <mc:Fallback xmlns="" xmlns:a16="http://schemas.microsoft.com/office/drawing/2014/main" xmlns:a14="http://schemas.microsoft.com/office/drawing/2010/main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E630ACB-078F-4E33-8745-EC6B8244431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886960" y="2616480"/>
                <a:ext cx="3168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D7C5C0C-09AA-4453-B673-55FC7F07A4FD}"/>
                  </a:ext>
                </a:extLst>
              </p14:cNvPr>
              <p14:cNvContentPartPr/>
              <p14:nvPr/>
            </p14:nvContentPartPr>
            <p14:xfrm>
              <a:off x="3079800" y="2146320"/>
              <a:ext cx="578160" cy="279720"/>
            </p14:xfrm>
          </p:contentPart>
        </mc:Choice>
        <mc:Fallback xmlns="" xmlns:a16="http://schemas.microsoft.com/office/drawing/2014/main" xmlns:a14="http://schemas.microsoft.com/office/drawing/2010/main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D7C5C0C-09AA-4453-B673-55FC7F07A4F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063960" y="2082960"/>
                <a:ext cx="609480" cy="406440"/>
              </a:xfrm>
              <a:prstGeom prst="rect">
                <a:avLst/>
              </a:prstGeom>
            </p:spPr>
          </p:pic>
        </mc:Fallback>
      </mc:AlternateContent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35C4F18-4949-9C92-C2DA-2AEBABE7CF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07" y="1600200"/>
            <a:ext cx="6938386" cy="4525963"/>
          </a:xfrm>
        </p:spPr>
      </p:pic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>
          <a:xfrm>
            <a:off x="433811" y="787752"/>
            <a:ext cx="8229600" cy="841047"/>
          </a:xfrm>
        </p:spPr>
        <p:txBody>
          <a:bodyPr/>
          <a:lstStyle/>
          <a:p>
            <a:pPr eaLnBrk="1" hangingPunct="1"/>
            <a:r>
              <a:rPr lang="en-GB" altLang="en-US" dirty="0"/>
              <a:t>equity return components (1 of 2)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80589" y="1556792"/>
            <a:ext cx="8229600" cy="4032449"/>
          </a:xfrm>
        </p:spPr>
        <p:txBody>
          <a:bodyPr/>
          <a:lstStyle/>
          <a:p>
            <a:pPr eaLnBrk="1" hangingPunct="1"/>
            <a:r>
              <a:rPr lang="en-GB" altLang="en-US" dirty="0"/>
              <a:t>periods of 15 years (data 19</a:t>
            </a:r>
            <a:r>
              <a:rPr lang="en-GB" altLang="en-US" sz="3600" dirty="0">
                <a:solidFill>
                  <a:srgbClr val="FF0000"/>
                </a:solidFill>
              </a:rPr>
              <a:t>6</a:t>
            </a:r>
            <a:r>
              <a:rPr lang="en-GB" altLang="en-US" dirty="0"/>
              <a:t>2 to 2024)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467100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8" y="0"/>
            <a:ext cx="6191921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F26509F-2F24-41E9-B070-CA3BBE7EEFD3}" type="slidenum">
              <a:rPr lang="en-GB" altLang="en-US" sz="1800" smtClean="0"/>
              <a:pPr>
                <a:spcBef>
                  <a:spcPct val="0"/>
                </a:spcBef>
              </a:pPr>
              <a:t>12</a:t>
            </a:fld>
            <a:r>
              <a:rPr lang="en-GB" altLang="en-US" sz="1800" dirty="0"/>
              <a:t> of 38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0F3128-3708-A875-70BF-F13FFC231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50" y="2225285"/>
            <a:ext cx="6881456" cy="44961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40907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A7F0B-DFE9-84E5-598F-4D2388A78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B687110A-3660-298D-D047-D2197DAAA01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33811" y="787752"/>
            <a:ext cx="8229600" cy="841047"/>
          </a:xfrm>
        </p:spPr>
        <p:txBody>
          <a:bodyPr/>
          <a:lstStyle/>
          <a:p>
            <a:pPr eaLnBrk="1" hangingPunct="1"/>
            <a:r>
              <a:rPr lang="en-GB" altLang="en-US" dirty="0"/>
              <a:t>equity return components (2 of 2)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5835C535-7F6B-A5BE-DFE6-602D2046A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589" y="1556792"/>
            <a:ext cx="8229600" cy="4032449"/>
          </a:xfrm>
        </p:spPr>
        <p:txBody>
          <a:bodyPr/>
          <a:lstStyle/>
          <a:p>
            <a:pPr eaLnBrk="1" hangingPunct="1"/>
            <a:r>
              <a:rPr lang="en-GB" altLang="en-US" dirty="0"/>
              <a:t>example : period of 15 years 1962 to 2024)</a:t>
            </a:r>
          </a:p>
          <a:p>
            <a:pPr eaLnBrk="1" hangingPunct="1"/>
            <a:r>
              <a:rPr lang="en-GB" altLang="en-US" dirty="0"/>
              <a:t>equity return total			10.95%</a:t>
            </a:r>
          </a:p>
          <a:p>
            <a:pPr eaLnBrk="1" hangingPunct="1"/>
            <a:r>
              <a:rPr lang="en-GB" altLang="en-US" dirty="0"/>
              <a:t>equity return capital		05.60%</a:t>
            </a:r>
          </a:p>
          <a:p>
            <a:pPr eaLnBrk="1" hangingPunct="1"/>
            <a:r>
              <a:rPr lang="en-GB" altLang="en-US" dirty="0"/>
              <a:t>gilt return total			06.14%</a:t>
            </a:r>
          </a:p>
          <a:p>
            <a:pPr eaLnBrk="1" hangingPunct="1"/>
            <a:r>
              <a:rPr lang="en-GB" altLang="en-US" dirty="0"/>
              <a:t>if only 50% growth achieved …</a:t>
            </a:r>
          </a:p>
          <a:p>
            <a:pPr lvl="1" eaLnBrk="1" hangingPunct="1"/>
            <a:r>
              <a:rPr lang="en-GB" altLang="en-US" dirty="0"/>
              <a:t>equity return reduced by 2.80%</a:t>
            </a:r>
          </a:p>
          <a:p>
            <a:pPr lvl="1" eaLnBrk="1" hangingPunct="1"/>
            <a:r>
              <a:rPr lang="en-GB" altLang="en-US" dirty="0"/>
              <a:t>equity risk premium falls from 4.81% to 2.01%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	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DE12C-41D5-9020-F619-BBA6F6AFE58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467100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AF7DB-9DD3-D50E-FB72-9C20934FB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3768" y="0"/>
            <a:ext cx="6191921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29702" name="Slide Number Placeholder 5">
            <a:extLst>
              <a:ext uri="{FF2B5EF4-FFF2-40B4-BE49-F238E27FC236}">
                <a16:creationId xmlns:a16="http://schemas.microsoft.com/office/drawing/2014/main" id="{3A08F11F-C227-CB4B-F510-EE0044F59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F26509F-2F24-41E9-B070-CA3BBE7EEFD3}" type="slidenum">
              <a:rPr lang="en-GB" altLang="en-US" sz="1800" smtClean="0"/>
              <a:pPr>
                <a:spcBef>
                  <a:spcPct val="0"/>
                </a:spcBef>
              </a:pPr>
              <a:t>13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6754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>
          <a:xfrm>
            <a:off x="457200" y="908720"/>
            <a:ext cx="8229600" cy="508917"/>
          </a:xfrm>
        </p:spPr>
        <p:txBody>
          <a:bodyPr/>
          <a:lstStyle/>
          <a:p>
            <a:pPr eaLnBrk="1" hangingPunct="1"/>
            <a:r>
              <a:rPr lang="en-US" altLang="en-US" dirty="0"/>
              <a:t>long-term risk premium 19</a:t>
            </a:r>
            <a:r>
              <a:rPr lang="en-US" altLang="en-US" dirty="0">
                <a:solidFill>
                  <a:schemeClr val="tx1"/>
                </a:solidFill>
              </a:rPr>
              <a:t>6</a:t>
            </a:r>
            <a:r>
              <a:rPr lang="en-US" altLang="en-US" dirty="0"/>
              <a:t>2-2024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538538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8" y="0"/>
            <a:ext cx="6191920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10AF6CA-6A9A-4D4B-A9F5-B55AF7D2C4B0}" type="slidenum">
              <a:rPr lang="en-GB" altLang="en-US" sz="1800" smtClean="0"/>
              <a:pPr>
                <a:spcBef>
                  <a:spcPct val="0"/>
                </a:spcBef>
              </a:pPr>
              <a:t>14</a:t>
            </a:fld>
            <a:r>
              <a:rPr lang="en-GB" altLang="en-US" sz="1800" dirty="0"/>
              <a:t> of 38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459F373-92BB-4666-B8A9-7AED72131493}"/>
                  </a:ext>
                </a:extLst>
              </p14:cNvPr>
              <p14:cNvContentPartPr/>
              <p14:nvPr/>
            </p14:nvContentPartPr>
            <p14:xfrm>
              <a:off x="5950080" y="2273400"/>
              <a:ext cx="800280" cy="368640"/>
            </p14:xfrm>
          </p:contentPart>
        </mc:Choice>
        <mc:Fallback xmlns="" xmlns:a16="http://schemas.microsoft.com/office/drawing/2014/main" xmlns:a14="http://schemas.microsoft.com/office/drawing/2010/main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459F373-92BB-4666-B8A9-7AED7213149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34240" y="2210040"/>
                <a:ext cx="831600" cy="49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A3F285C-BAB7-4147-83F2-B2F23D071EF9}"/>
                  </a:ext>
                </a:extLst>
              </p14:cNvPr>
              <p14:cNvContentPartPr/>
              <p14:nvPr/>
            </p14:nvContentPartPr>
            <p14:xfrm>
              <a:off x="3556080" y="2717640"/>
              <a:ext cx="546480" cy="267120"/>
            </p14:xfrm>
          </p:contentPart>
        </mc:Choice>
        <mc:Fallback xmlns="" xmlns:a16="http://schemas.microsoft.com/office/drawing/2014/main" xmlns:a14="http://schemas.microsoft.com/office/drawing/2010/main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A3F285C-BAB7-4147-83F2-B2F23D071EF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540240" y="2654280"/>
                <a:ext cx="577800" cy="39384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D5C4522-2B0F-3727-81C1-4E08626E9F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272" y="1615086"/>
            <a:ext cx="6881456" cy="449619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29609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>
          <a:xfrm>
            <a:off x="433811" y="787752"/>
            <a:ext cx="8229600" cy="841047"/>
          </a:xfrm>
        </p:spPr>
        <p:txBody>
          <a:bodyPr/>
          <a:lstStyle/>
          <a:p>
            <a:pPr eaLnBrk="1" hangingPunct="1"/>
            <a:r>
              <a:rPr lang="en-GB" altLang="en-US" dirty="0"/>
              <a:t>how likely is equity risk premium?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80589" y="1556792"/>
            <a:ext cx="8229600" cy="4032449"/>
          </a:xfrm>
        </p:spPr>
        <p:txBody>
          <a:bodyPr/>
          <a:lstStyle/>
          <a:p>
            <a:pPr eaLnBrk="1" hangingPunct="1"/>
            <a:r>
              <a:rPr lang="en-GB" altLang="en-US" dirty="0"/>
              <a:t>using 1,000 random numbers over 19</a:t>
            </a:r>
            <a:r>
              <a:rPr lang="en-GB" altLang="en-US" sz="3600" dirty="0">
                <a:solidFill>
                  <a:srgbClr val="FF0000"/>
                </a:solidFill>
              </a:rPr>
              <a:t>5</a:t>
            </a:r>
            <a:r>
              <a:rPr lang="en-GB" altLang="en-US" dirty="0"/>
              <a:t>2 to 2024 </a:t>
            </a:r>
          </a:p>
          <a:p>
            <a:pPr eaLnBrk="1" hangingPunct="1"/>
            <a:r>
              <a:rPr lang="en-GB" altLang="en-US" dirty="0"/>
              <a:t>correlated UK return differences over 15 years</a:t>
            </a:r>
          </a:p>
          <a:p>
            <a:pPr eaLnBrk="1" hangingPunct="1"/>
            <a:r>
              <a:rPr lang="en-GB" altLang="en-US" dirty="0"/>
              <a:t>non-correlated figures thought to be similar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467100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8" y="0"/>
            <a:ext cx="6191921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F26509F-2F24-41E9-B070-CA3BBE7EEFD3}" type="slidenum">
              <a:rPr lang="en-GB" altLang="en-US" sz="1800" smtClean="0"/>
              <a:pPr>
                <a:spcBef>
                  <a:spcPct val="0"/>
                </a:spcBef>
              </a:pPr>
              <a:t>15</a:t>
            </a:fld>
            <a:r>
              <a:rPr lang="en-GB" altLang="en-US" sz="1800" dirty="0"/>
              <a:t> of 38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6BFE55-6A2F-872D-4DC0-C12316D4AD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99" y="3304595"/>
            <a:ext cx="6618567" cy="276565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en-GB" altLang="en-US" dirty="0"/>
              <a:t>base data (1 of 2)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68313" y="1196753"/>
            <a:ext cx="8229600" cy="4742086"/>
          </a:xfrm>
        </p:spPr>
        <p:txBody>
          <a:bodyPr/>
          <a:lstStyle/>
          <a:p>
            <a:pPr eaLnBrk="1" hangingPunct="1"/>
            <a:r>
              <a:rPr lang="en-US" altLang="en-US" dirty="0"/>
              <a:t>6 different financials considered for UK alone</a:t>
            </a:r>
          </a:p>
          <a:p>
            <a:pPr lvl="1" eaLnBrk="1" hangingPunct="1"/>
            <a:r>
              <a:rPr lang="en-US" altLang="en-US" dirty="0"/>
              <a:t>end-December to end-December</a:t>
            </a:r>
            <a:endParaRPr lang="en-GB" altLang="en-US" dirty="0"/>
          </a:p>
          <a:p>
            <a:pPr lvl="1" eaLnBrk="1" hangingPunct="1"/>
            <a:r>
              <a:rPr lang="en-US" altLang="en-US" dirty="0"/>
              <a:t>equities and conventional gilts</a:t>
            </a:r>
          </a:p>
          <a:p>
            <a:pPr lvl="1" eaLnBrk="1" hangingPunct="1"/>
            <a:r>
              <a:rPr lang="en-US" altLang="en-US" dirty="0"/>
              <a:t>2 returns over 1 year and 2 yields</a:t>
            </a:r>
          </a:p>
          <a:p>
            <a:pPr lvl="1" eaLnBrk="1" hangingPunct="1"/>
            <a:r>
              <a:rPr lang="en-US" altLang="en-US" dirty="0"/>
              <a:t>2 inflation rates (over 1 year and over 15 years)</a:t>
            </a:r>
            <a:endParaRPr lang="en-GB" altLang="en-US" dirty="0"/>
          </a:p>
          <a:p>
            <a:pPr lvl="1" eaLnBrk="1" hangingPunct="1"/>
            <a:r>
              <a:rPr lang="en-GB" altLang="en-US" dirty="0"/>
              <a:t>UK RPI (longer true data series than for CPI or CPIH)</a:t>
            </a:r>
          </a:p>
          <a:p>
            <a:pPr eaLnBrk="1" hangingPunct="1"/>
            <a:r>
              <a:rPr lang="en-GB" altLang="en-US" dirty="0"/>
              <a:t>financials modelled annually from end-1953</a:t>
            </a:r>
          </a:p>
          <a:p>
            <a:pPr lvl="1" eaLnBrk="1" hangingPunct="1"/>
            <a:r>
              <a:rPr lang="en-GB" altLang="en-US" dirty="0"/>
              <a:t>until end-2024</a:t>
            </a:r>
          </a:p>
          <a:p>
            <a:pPr lvl="1" eaLnBrk="1" hangingPunct="1"/>
            <a:r>
              <a:rPr lang="en-US" altLang="en-US" dirty="0"/>
              <a:t>further split into “early [&lt;1985]” and “later [&gt; 1984]”</a:t>
            </a:r>
            <a:endParaRPr lang="en-GB" altLang="en-US" dirty="0"/>
          </a:p>
          <a:p>
            <a:pPr eaLnBrk="1" hangingPunct="1"/>
            <a:r>
              <a:rPr lang="en-GB" altLang="en-US" dirty="0"/>
              <a:t>ILGs included (only available for “later”)</a:t>
            </a:r>
          </a:p>
          <a:p>
            <a:pPr eaLnBrk="1" hangingPunct="1"/>
            <a:r>
              <a:rPr lang="en-GB" altLang="en-US" dirty="0"/>
              <a:t>“blend” experience alone considered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827463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0"/>
            <a:ext cx="6119912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3169EE-23A0-4040-83F6-E34CAEA9E36F}" type="slidenum">
              <a:rPr lang="en-GB" altLang="en-US" sz="1800" smtClean="0"/>
              <a:pPr>
                <a:spcBef>
                  <a:spcPct val="0"/>
                </a:spcBef>
              </a:pPr>
              <a:t>16</a:t>
            </a:fld>
            <a:r>
              <a:rPr lang="en-GB" altLang="en-US" sz="1800" dirty="0"/>
              <a:t> of 38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35D6241-4966-4AD7-8860-09E9C327D7F3}"/>
                  </a:ext>
                </a:extLst>
              </p14:cNvPr>
              <p14:cNvContentPartPr/>
              <p14:nvPr/>
            </p14:nvContentPartPr>
            <p14:xfrm>
              <a:off x="1015920" y="6299280"/>
              <a:ext cx="360" cy="360"/>
            </p14:xfrm>
          </p:contentPart>
        </mc:Choice>
        <mc:Fallback xmlns="" xmlns:a16="http://schemas.microsoft.com/office/drawing/2014/main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35D6241-4966-4AD7-8860-09E9C327D7F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00080" y="6235920"/>
                <a:ext cx="31680" cy="12708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61162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en-GB" altLang="en-US" dirty="0"/>
              <a:t>base data (2 of 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827463" cy="476250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0"/>
            <a:ext cx="6119912" cy="476250"/>
          </a:xfr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Jon Spain : Discount Process Is The Problem (29 May 2025)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3169EE-23A0-4040-83F6-E34CAEA9E36F}" type="slidenum">
              <a:rPr kumimoji="0" lang="en-GB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of 38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35D6241-4966-4AD7-8860-09E9C327D7F3}"/>
                  </a:ext>
                </a:extLst>
              </p14:cNvPr>
              <p14:cNvContentPartPr/>
              <p14:nvPr/>
            </p14:nvContentPartPr>
            <p14:xfrm>
              <a:off x="1015920" y="6299280"/>
              <a:ext cx="360" cy="360"/>
            </p14:xfrm>
          </p:contentPart>
        </mc:Choice>
        <mc:Fallback xmlns="" xmlns:a16="http://schemas.microsoft.com/office/drawing/2014/main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35D6241-4966-4AD7-8860-09E9C327D7F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0080" y="6235920"/>
                <a:ext cx="31680" cy="127080"/>
              </a:xfrm>
              <a:prstGeom prst="rect">
                <a:avLst/>
              </a:prstGeom>
            </p:spPr>
          </p:pic>
        </mc:Fallback>
      </mc:AlternateContent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2C6E0D3-8824-8053-858D-04E4749FB1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98022"/>
            <a:ext cx="5976664" cy="4673555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83697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en-GB" altLang="en-US" dirty="0"/>
              <a:t>random numbers on website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68312" y="1196753"/>
            <a:ext cx="8352159" cy="4742086"/>
          </a:xfrm>
        </p:spPr>
        <p:txBody>
          <a:bodyPr/>
          <a:lstStyle/>
          <a:p>
            <a:pPr eaLnBrk="1" hangingPunct="1"/>
            <a:r>
              <a:rPr lang="en-GB" altLang="en-US" dirty="0"/>
              <a:t>“blend” correlated results alone included until 2024</a:t>
            </a:r>
          </a:p>
          <a:p>
            <a:pPr lvl="1" eaLnBrk="1" hangingPunct="1"/>
            <a:r>
              <a:rPr lang="en-GB" altLang="en-US" dirty="0"/>
              <a:t>non-correlated results thought to be similar (earlier work)</a:t>
            </a:r>
          </a:p>
          <a:p>
            <a:pPr lvl="1" eaLnBrk="1" hangingPunct="1"/>
            <a:r>
              <a:rPr lang="en-US" altLang="en-US" dirty="0"/>
              <a:t>experiences split into “whole”, “early”, “later”, “blend”</a:t>
            </a:r>
          </a:p>
          <a:p>
            <a:pPr lvl="1" eaLnBrk="1" hangingPunct="1"/>
            <a:r>
              <a:rPr lang="en-US" altLang="en-US" dirty="0"/>
              <a:t>“blend” is 80% “later” and 20% “early” by probability</a:t>
            </a:r>
            <a:endParaRPr lang="en-GB" altLang="en-US" dirty="0"/>
          </a:p>
          <a:p>
            <a:pPr eaLnBrk="1" hangingPunct="1"/>
            <a:r>
              <a:rPr lang="en-GB" altLang="en-US" dirty="0"/>
              <a:t>1,000 scenarios (5% tails based on 50 cases)</a:t>
            </a:r>
          </a:p>
          <a:p>
            <a:pPr eaLnBrk="1" hangingPunct="1"/>
            <a:r>
              <a:rPr lang="en-US" altLang="en-US" dirty="0"/>
              <a:t>financials not best modelled as Normal </a:t>
            </a:r>
            <a:r>
              <a:rPr lang="en-GB" altLang="en-US" dirty="0"/>
              <a:t>or log-Normal </a:t>
            </a:r>
          </a:p>
          <a:p>
            <a:pPr lvl="1" eaLnBrk="1" hangingPunct="1"/>
            <a:r>
              <a:rPr lang="en-US" altLang="en-US" dirty="0"/>
              <a:t>“near best fits” taken instead </a:t>
            </a:r>
          </a:p>
          <a:p>
            <a:pPr lvl="1" eaLnBrk="1" hangingPunct="1"/>
            <a:r>
              <a:rPr lang="en-GB" altLang="en-US" dirty="0"/>
              <a:t>current financial conditions “lower than normal”</a:t>
            </a:r>
          </a:p>
          <a:p>
            <a:pPr lvl="1" eaLnBrk="1" hangingPunct="1"/>
            <a:r>
              <a:rPr lang="en-GB" altLang="en-US" dirty="0">
                <a:highlight>
                  <a:srgbClr val="FFFF00"/>
                </a:highlight>
              </a:rPr>
              <a:t>random numbers used atypical of “now”</a:t>
            </a:r>
          </a:p>
          <a:p>
            <a:pPr marL="0" indent="0" eaLnBrk="1" hangingPunct="1"/>
            <a:r>
              <a:rPr lang="en-US" altLang="en-US" dirty="0"/>
              <a:t>original 2017 DWP submission based upon end-2014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827463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0"/>
            <a:ext cx="6119912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3169EE-23A0-4040-83F6-E34CAEA9E36F}" type="slidenum">
              <a:rPr lang="en-GB" altLang="en-US" sz="1800" smtClean="0"/>
              <a:pPr>
                <a:spcBef>
                  <a:spcPct val="0"/>
                </a:spcBef>
              </a:pPr>
              <a:t>18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 idx="4294967295"/>
          </p:nvPr>
        </p:nvSpPr>
        <p:spPr>
          <a:xfrm>
            <a:off x="457200" y="908720"/>
            <a:ext cx="8229600" cy="508917"/>
          </a:xfrm>
        </p:spPr>
        <p:txBody>
          <a:bodyPr/>
          <a:lstStyle/>
          <a:p>
            <a:pPr eaLnBrk="1" hangingPunct="1"/>
            <a:r>
              <a:rPr lang="en-GB" altLang="en-US" dirty="0"/>
              <a:t>expected long-term returns (1 of 2)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539552" y="1417637"/>
            <a:ext cx="8229600" cy="4752975"/>
          </a:xfrm>
        </p:spPr>
        <p:txBody>
          <a:bodyPr/>
          <a:lstStyle/>
          <a:p>
            <a:pPr eaLnBrk="1" hangingPunct="1"/>
            <a:r>
              <a:rPr lang="en-GB" altLang="en-US" dirty="0"/>
              <a:t>how can we assess long-term discount rates?</a:t>
            </a:r>
          </a:p>
          <a:p>
            <a:pPr lvl="1" eaLnBrk="1" hangingPunct="1"/>
            <a:r>
              <a:rPr lang="en-GB" altLang="en-US" dirty="0"/>
              <a:t>… which need to be consistent with returns</a:t>
            </a:r>
          </a:p>
          <a:p>
            <a:pPr lvl="1" eaLnBrk="1" hangingPunct="1"/>
            <a:r>
              <a:rPr lang="en-GB" altLang="en-US" dirty="0"/>
              <a:t>… otherwise systematic bias introduced</a:t>
            </a:r>
          </a:p>
          <a:p>
            <a:pPr lvl="1" eaLnBrk="1" hangingPunct="1"/>
            <a:r>
              <a:rPr lang="en-GB" altLang="en-US" dirty="0"/>
              <a:t>… which is the problem with accounting numbers</a:t>
            </a:r>
          </a:p>
          <a:p>
            <a:pPr eaLnBrk="1" hangingPunct="1"/>
            <a:r>
              <a:rPr lang="en-GB" altLang="en-US" dirty="0"/>
              <a:t>Pension Fund Valuations &amp; Market Values WP</a:t>
            </a:r>
          </a:p>
          <a:p>
            <a:pPr lvl="1" eaLnBrk="1" hangingPunct="1"/>
            <a:r>
              <a:rPr lang="en-GB" altLang="en-US" dirty="0"/>
              <a:t>report presented at Staple Inn 25 Oct 1999</a:t>
            </a:r>
          </a:p>
          <a:p>
            <a:pPr eaLnBrk="1" hangingPunct="1"/>
            <a:r>
              <a:rPr lang="en-GB" altLang="en-US" dirty="0"/>
              <a:t>Valuation Rates of Interest WP followed on</a:t>
            </a:r>
          </a:p>
          <a:p>
            <a:pPr lvl="1" eaLnBrk="1" hangingPunct="1"/>
            <a:r>
              <a:rPr lang="en-GB" altLang="en-US" dirty="0"/>
              <a:t>from Jan 2003 until late 2004 (closed down peremptorily)</a:t>
            </a:r>
          </a:p>
          <a:p>
            <a:pPr eaLnBrk="1" hangingPunct="1"/>
            <a:r>
              <a:rPr lang="en-GB" altLang="en-US" dirty="0"/>
              <a:t>I was privileged to be a member of both WPs</a:t>
            </a:r>
          </a:p>
          <a:p>
            <a:pPr lvl="1" eaLnBrk="1" hangingPunct="1"/>
            <a:r>
              <a:rPr lang="en-GB" altLang="en-US" dirty="0"/>
              <a:t>VRIWP agreed “multiple” approach had potential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609975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1760" y="0"/>
            <a:ext cx="6263928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07C60C5-9BF8-4315-A11E-30F115B3E500}" type="slidenum">
              <a:rPr lang="en-GB" altLang="en-US" sz="1800" smtClean="0"/>
              <a:pPr>
                <a:spcBef>
                  <a:spcPct val="0"/>
                </a:spcBef>
              </a:pPr>
              <a:t>19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3293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dirty="0"/>
              <a:t>agenda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74384" cy="4669631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my main points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disclaimer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why does this matter?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following evidence is essential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defining terms used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long term – is there one? estimating returns?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single numbers presented as “results”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forecasting approaches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simple financial contracts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322638" cy="476250"/>
          </a:xfrm>
        </p:spPr>
        <p:txBody>
          <a:bodyPr/>
          <a:lstStyle/>
          <a:p>
            <a:pPr>
              <a:defRPr/>
            </a:pPr>
            <a:endParaRPr lang="en-GB" altLang="en-US" b="0" dirty="0">
              <a:solidFill>
                <a:srgbClr val="0070C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0"/>
            <a:ext cx="6119912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6C19A0-D07B-4894-99F0-6005CBB4B386}" type="slidenum">
              <a:rPr lang="en-GB" altLang="en-US" sz="1800" smtClean="0"/>
              <a:pPr>
                <a:spcBef>
                  <a:spcPct val="0"/>
                </a:spcBef>
              </a:pPr>
              <a:t>2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7955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936104"/>
          </a:xfrm>
        </p:spPr>
        <p:txBody>
          <a:bodyPr/>
          <a:lstStyle/>
          <a:p>
            <a:pPr eaLnBrk="1" hangingPunct="1"/>
            <a:r>
              <a:rPr lang="en-GB" altLang="en-US" dirty="0"/>
              <a:t>expected long-term returns (2 of 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683000" cy="476250"/>
          </a:xfrm>
        </p:spPr>
        <p:txBody>
          <a:bodyPr/>
          <a:lstStyle/>
          <a:p>
            <a:pPr lvl="1">
              <a:defRPr/>
            </a:pPr>
            <a:endParaRPr lang="en-GB" alt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39752" y="0"/>
            <a:ext cx="6335937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1F2E4BF-7E0A-482C-878C-A4E3B99F80E9}" type="slidenum">
              <a:rPr lang="en-GB" altLang="en-US" sz="1800" smtClean="0"/>
              <a:pPr>
                <a:spcBef>
                  <a:spcPct val="0"/>
                </a:spcBef>
              </a:pPr>
              <a:t>20</a:t>
            </a:fld>
            <a:r>
              <a:rPr lang="en-GB" altLang="en-US" sz="1800" dirty="0"/>
              <a:t> of 38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9D6B373-3091-4554-9551-A69509CF552A}"/>
                  </a:ext>
                </a:extLst>
              </p14:cNvPr>
              <p14:cNvContentPartPr/>
              <p14:nvPr/>
            </p14:nvContentPartPr>
            <p14:xfrm>
              <a:off x="6769080" y="2241720"/>
              <a:ext cx="419400" cy="95400"/>
            </p14:xfrm>
          </p:contentPart>
        </mc:Choice>
        <mc:Fallback xmlns="" xmlns:a16="http://schemas.microsoft.com/office/drawing/2014/main" xmlns:a14="http://schemas.microsoft.com/office/drawing/2010/main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9D6B373-3091-4554-9551-A69509CF552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753240" y="2178360"/>
                <a:ext cx="450720" cy="22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2ACCDFD-5299-4FCE-A7B4-6AEA2F94BE09}"/>
                  </a:ext>
                </a:extLst>
              </p14:cNvPr>
              <p14:cNvContentPartPr/>
              <p14:nvPr/>
            </p14:nvContentPartPr>
            <p14:xfrm>
              <a:off x="6642000" y="2800440"/>
              <a:ext cx="425880" cy="120960"/>
            </p14:xfrm>
          </p:contentPart>
        </mc:Choice>
        <mc:Fallback xmlns="" xmlns:a16="http://schemas.microsoft.com/office/drawing/2014/main" xmlns:a14="http://schemas.microsoft.com/office/drawing/2010/main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2ACCDFD-5299-4FCE-A7B4-6AEA2F94BE0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626160" y="2737080"/>
                <a:ext cx="457200" cy="24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4A4AAE1-1983-4500-B869-FFF3EF1EA4EF}"/>
                  </a:ext>
                </a:extLst>
              </p14:cNvPr>
              <p14:cNvContentPartPr/>
              <p14:nvPr/>
            </p14:nvContentPartPr>
            <p14:xfrm>
              <a:off x="6750000" y="3429000"/>
              <a:ext cx="292680" cy="95760"/>
            </p14:xfrm>
          </p:contentPart>
        </mc:Choice>
        <mc:Fallback xmlns="" xmlns:a16="http://schemas.microsoft.com/office/drawing/2014/main" xmlns:a14="http://schemas.microsoft.com/office/drawing/2010/main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4A4AAE1-1983-4500-B869-FFF3EF1EA4E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734160" y="3365640"/>
                <a:ext cx="324000" cy="222480"/>
              </a:xfrm>
              <a:prstGeom prst="rect">
                <a:avLst/>
              </a:prstGeom>
            </p:spPr>
          </p:pic>
        </mc:Fallback>
      </mc:AlternateContent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CC2A5A7-DA74-C455-D3D8-5B88CAD50F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43" y="1551980"/>
            <a:ext cx="7060731" cy="4613324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47074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908720"/>
            <a:ext cx="8362950" cy="508918"/>
          </a:xfrm>
        </p:spPr>
        <p:txBody>
          <a:bodyPr/>
          <a:lstStyle/>
          <a:p>
            <a:r>
              <a:rPr lang="en-GB" altLang="en-US" dirty="0"/>
              <a:t>single numbers presented as “results”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46088" y="1484784"/>
            <a:ext cx="8229600" cy="4454525"/>
          </a:xfrm>
        </p:spPr>
        <p:txBody>
          <a:bodyPr/>
          <a:lstStyle/>
          <a:p>
            <a:r>
              <a:rPr lang="en-GB" altLang="en-US" dirty="0"/>
              <a:t>single numbers are not appropriate results</a:t>
            </a:r>
          </a:p>
          <a:p>
            <a:r>
              <a:rPr lang="en-GB" altLang="en-US" dirty="0"/>
              <a:t>… for representing many future uncertainties</a:t>
            </a:r>
          </a:p>
          <a:p>
            <a:pPr lvl="1"/>
            <a:r>
              <a:rPr lang="en-GB" dirty="0"/>
              <a:t>NYU Stern (1977) &amp; Z/Yen (2012)</a:t>
            </a:r>
          </a:p>
          <a:p>
            <a:pPr lvl="1"/>
            <a:r>
              <a:rPr lang="en-GB" altLang="en-US" dirty="0"/>
              <a:t>Simon Carne’s SIAS paper (2004)</a:t>
            </a:r>
          </a:p>
          <a:p>
            <a:r>
              <a:rPr lang="en-GB" altLang="en-US" dirty="0"/>
              <a:t>especially when single number never fully specified</a:t>
            </a:r>
          </a:p>
          <a:p>
            <a:pPr lvl="1"/>
            <a:r>
              <a:rPr lang="en-GB" altLang="en-US" dirty="0"/>
              <a:t>mean? median? mode? specified percentile?</a:t>
            </a:r>
          </a:p>
          <a:p>
            <a:r>
              <a:rPr lang="en-GB" altLang="en-US" dirty="0"/>
              <a:t>we should be looking at multi-dimensional results</a:t>
            </a:r>
          </a:p>
          <a:p>
            <a:pPr lvl="1"/>
            <a:r>
              <a:rPr lang="en-GB" altLang="en-US" dirty="0"/>
              <a:t>with confidence intervals (deterministic approach fails)</a:t>
            </a:r>
          </a:p>
          <a:p>
            <a:pPr lvl="1"/>
            <a:r>
              <a:rPr lang="en-GB" altLang="en-US" dirty="0"/>
              <a:t>aiming at avoiding “fog of certainty” (actuarial noise)</a:t>
            </a:r>
          </a:p>
          <a:p>
            <a:pPr lvl="1"/>
            <a:r>
              <a:rPr lang="en-GB" altLang="en-US" dirty="0"/>
              <a:t>being able to recognise lack of liquidity in advance</a:t>
            </a:r>
          </a:p>
          <a:p>
            <a:endParaRPr lang="en-GB" alt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394075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1760" y="0"/>
            <a:ext cx="6263928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536493B8-FB55-4EF8-AEF2-DAC460A64F65}" type="slidenum">
              <a:rPr lang="en-GB" altLang="en-US" smtClean="0">
                <a:latin typeface="Times New Roman" panose="02020603050405020304" pitchFamily="18" charset="0"/>
              </a:rPr>
              <a:pPr/>
              <a:t>21</a:t>
            </a:fld>
            <a:r>
              <a:rPr lang="en-GB" altLang="en-US" dirty="0">
                <a:latin typeface="Times New Roman" panose="02020603050405020304" pitchFamily="18" charset="0"/>
              </a:rPr>
              <a:t> of 38</a:t>
            </a: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reflecting long-term reality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66812"/>
            <a:ext cx="8229600" cy="45243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there IS one uniquely correct view of long-term future</a:t>
            </a:r>
          </a:p>
          <a:p>
            <a:pPr eaLnBrk="1" hangingPunct="1">
              <a:defRPr/>
            </a:pPr>
            <a:r>
              <a:rPr lang="en-GB" altLang="en-US" dirty="0">
                <a:latin typeface="+mn-lt"/>
              </a:rPr>
              <a:t> … but we don’t know it, hence assumptions needed</a:t>
            </a:r>
          </a:p>
          <a:p>
            <a:pPr lvl="1" eaLnBrk="1" hangingPunct="1">
              <a:defRPr/>
            </a:pPr>
            <a:r>
              <a:rPr lang="en-GB" altLang="en-US" dirty="0"/>
              <a:t>when? which way? how far? how long?</a:t>
            </a:r>
          </a:p>
          <a:p>
            <a:pPr lvl="1" eaLnBrk="1" hangingPunct="1">
              <a:defRPr/>
            </a:pPr>
            <a:r>
              <a:rPr lang="en-GB" altLang="en-US" dirty="0"/>
              <a:t>no such thing as free lunch over time</a:t>
            </a:r>
          </a:p>
          <a:p>
            <a:pPr eaLnBrk="1" hangingPunct="1">
              <a:defRPr/>
            </a:pPr>
            <a:r>
              <a:rPr lang="en-GB" altLang="en-US" dirty="0"/>
              <a:t>long-term can imply </a:t>
            </a:r>
            <a:r>
              <a:rPr lang="en-GB" altLang="en-US" b="1" dirty="0"/>
              <a:t>different</a:t>
            </a:r>
            <a:r>
              <a:rPr lang="en-GB" altLang="en-US" dirty="0"/>
              <a:t> restraints</a:t>
            </a:r>
          </a:p>
          <a:p>
            <a:pPr lvl="1" eaLnBrk="1" hangingPunct="1">
              <a:defRPr/>
            </a:pPr>
            <a:r>
              <a:rPr lang="en-GB" altLang="en-US" dirty="0"/>
              <a:t>can’t simultaneously aim “long” </a:t>
            </a:r>
            <a:r>
              <a:rPr lang="en-GB" altLang="en-US" b="1" dirty="0"/>
              <a:t>and</a:t>
            </a:r>
            <a:r>
              <a:rPr lang="en-GB" altLang="en-US" dirty="0"/>
              <a:t> “short”</a:t>
            </a:r>
          </a:p>
          <a:p>
            <a:pPr eaLnBrk="1" hangingPunct="1">
              <a:defRPr/>
            </a:pPr>
            <a:r>
              <a:rPr lang="en-GB" altLang="en-US" dirty="0"/>
              <a:t>“broadly right” better than “precisely wrong”</a:t>
            </a:r>
          </a:p>
          <a:p>
            <a:pPr eaLnBrk="1" hangingPunct="1">
              <a:defRPr/>
            </a:pPr>
            <a:r>
              <a:rPr lang="en-GB" altLang="en-US" dirty="0"/>
              <a:t>risk quantification poorly captured by single numbers</a:t>
            </a:r>
          </a:p>
          <a:p>
            <a:pPr eaLnBrk="1" hangingPunct="1">
              <a:defRPr/>
            </a:pPr>
            <a:r>
              <a:rPr lang="en-GB" altLang="en-US" dirty="0"/>
              <a:t>huge concentration on risk - without reward recognition</a:t>
            </a:r>
          </a:p>
          <a:p>
            <a:pPr eaLnBrk="1" hangingPunct="1">
              <a:defRPr/>
            </a:pPr>
            <a:r>
              <a:rPr lang="en-GB" altLang="en-US" dirty="0"/>
              <a:t>prudence only identifiable from best estimate</a:t>
            </a:r>
          </a:p>
          <a:p>
            <a:pPr eaLnBrk="1" hangingPunct="1">
              <a:defRPr/>
            </a:pP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467100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9" y="0"/>
            <a:ext cx="6191920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94DCC9-5257-4007-BB62-9E1BF6554F89}" type="slidenum">
              <a:rPr lang="en-GB" altLang="en-US" sz="1800" smtClean="0"/>
              <a:pPr>
                <a:spcBef>
                  <a:spcPct val="0"/>
                </a:spcBef>
              </a:pPr>
              <a:t>22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322638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129834"/>
            <a:ext cx="6040162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BCFB0D-9F73-490B-947D-E176D609894F}" type="slidenum">
              <a:rPr lang="en-GB" altLang="en-US" sz="1800" smtClean="0"/>
              <a:pPr>
                <a:spcBef>
                  <a:spcPct val="0"/>
                </a:spcBef>
              </a:pPr>
              <a:t>23</a:t>
            </a:fld>
            <a:r>
              <a:rPr lang="en-GB" altLang="en-US" sz="1800" dirty="0"/>
              <a:t> of 38</a:t>
            </a: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forecasting approaches</a:t>
            </a:r>
            <a:endParaRPr lang="en-US" altLang="en-US" dirty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82" y="1268760"/>
            <a:ext cx="8229600" cy="4670981"/>
          </a:xfrm>
        </p:spPr>
        <p:txBody>
          <a:bodyPr/>
          <a:lstStyle/>
          <a:p>
            <a:pPr eaLnBrk="1" hangingPunct="1"/>
            <a:r>
              <a:rPr lang="en-GB" altLang="en-US" dirty="0"/>
              <a:t>pick a number from the air </a:t>
            </a:r>
          </a:p>
          <a:p>
            <a:pPr lvl="1" eaLnBrk="1" hangingPunct="1"/>
            <a:r>
              <a:rPr lang="en-GB" altLang="en-US" dirty="0"/>
              <a:t>“fudge, judge &amp; bodge” (Staple Inn 25 October 1999)</a:t>
            </a:r>
          </a:p>
          <a:p>
            <a:pPr eaLnBrk="1" hangingPunct="1"/>
            <a:r>
              <a:rPr lang="en-GB" altLang="en-US" dirty="0"/>
              <a:t>look at what other actuaries do</a:t>
            </a:r>
          </a:p>
          <a:p>
            <a:pPr lvl="1" eaLnBrk="1" hangingPunct="1"/>
            <a:r>
              <a:rPr lang="en-GB" altLang="en-US" dirty="0"/>
              <a:t>but how did they obtain their numbers?</a:t>
            </a:r>
          </a:p>
          <a:p>
            <a:r>
              <a:rPr lang="en-GB" altLang="en-US" dirty="0"/>
              <a:t>“actuarial approaches” need to be more robust</a:t>
            </a:r>
            <a:endParaRPr lang="en-US" altLang="en-US" dirty="0"/>
          </a:p>
          <a:p>
            <a:r>
              <a:rPr lang="en-GB" dirty="0"/>
              <a:t>we need to focus upon strategy rather than tactics</a:t>
            </a:r>
          </a:p>
          <a:p>
            <a:r>
              <a:rPr lang="en-GB" dirty="0"/>
              <a:t>… so long as we credibly believe we have enough time</a:t>
            </a:r>
          </a:p>
          <a:p>
            <a:pPr lvl="1"/>
            <a:r>
              <a:rPr lang="en-GB" dirty="0"/>
              <a:t>say 15 years or longer</a:t>
            </a:r>
          </a:p>
          <a:p>
            <a:r>
              <a:rPr lang="en-GB" dirty="0"/>
              <a:t>“off-market” is actuary's tool for soaking up volatility</a:t>
            </a:r>
          </a:p>
          <a:p>
            <a:pPr lvl="1"/>
            <a:r>
              <a:rPr lang="en-US" dirty="0"/>
              <a:t>seeking long-term funding resilience</a:t>
            </a:r>
            <a:endParaRPr lang="en-GB" dirty="0"/>
          </a:p>
          <a:p>
            <a:endParaRPr lang="en-GB" altLang="en-US" dirty="0"/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 idx="4294967295"/>
          </p:nvPr>
        </p:nvSpPr>
        <p:spPr>
          <a:xfrm>
            <a:off x="457200" y="817562"/>
            <a:ext cx="8229600" cy="600075"/>
          </a:xfrm>
        </p:spPr>
        <p:txBody>
          <a:bodyPr/>
          <a:lstStyle/>
          <a:p>
            <a:pPr eaLnBrk="1" hangingPunct="1"/>
            <a:r>
              <a:rPr lang="en-GB" altLang="en-US" dirty="0"/>
              <a:t>simple financial contracts (1 of 13)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79208" y="1417637"/>
            <a:ext cx="8229600" cy="4525962"/>
          </a:xfrm>
        </p:spPr>
        <p:txBody>
          <a:bodyPr/>
          <a:lstStyle/>
          <a:p>
            <a:pPr eaLnBrk="1" hangingPunct="1"/>
            <a:r>
              <a:rPr lang="en-GB" altLang="en-US" dirty="0"/>
              <a:t>can we cope with simplicity in mark-to-market world?</a:t>
            </a:r>
          </a:p>
          <a:p>
            <a:pPr eaLnBrk="1" hangingPunct="1"/>
            <a:r>
              <a:rPr lang="en-GB" altLang="en-US" dirty="0"/>
              <a:t>new financial business being set up</a:t>
            </a:r>
          </a:p>
          <a:p>
            <a:pPr lvl="1" eaLnBrk="1" hangingPunct="1"/>
            <a:r>
              <a:rPr lang="en-GB" altLang="en-US" dirty="0"/>
              <a:t>seeking best estimates WITHOUT formal guarantees</a:t>
            </a:r>
          </a:p>
          <a:p>
            <a:pPr lvl="1" eaLnBrk="1" hangingPunct="1"/>
            <a:r>
              <a:rPr lang="en-GB" altLang="en-US" dirty="0"/>
              <a:t>guarantee costs rarely understood by consumers</a:t>
            </a:r>
          </a:p>
          <a:p>
            <a:pPr eaLnBrk="1" hangingPunct="1"/>
            <a:r>
              <a:rPr lang="en-GB" altLang="en-US" dirty="0"/>
              <a:t>two single-premium contracts (one pricing opportunity)</a:t>
            </a:r>
          </a:p>
          <a:p>
            <a:pPr lvl="1" eaLnBrk="1" hangingPunct="1"/>
            <a:r>
              <a:rPr lang="en-GB" altLang="en-US" dirty="0"/>
              <a:t>term annuity (£1,000 pa in arrears) over 15 years (“</a:t>
            </a:r>
            <a:r>
              <a:rPr lang="en-GB" altLang="en-US" dirty="0">
                <a:highlight>
                  <a:srgbClr val="FFFF00"/>
                </a:highlight>
              </a:rPr>
              <a:t>inc</a:t>
            </a:r>
            <a:r>
              <a:rPr lang="en-GB" altLang="en-US" dirty="0"/>
              <a:t>”)</a:t>
            </a:r>
          </a:p>
          <a:p>
            <a:pPr lvl="1" eaLnBrk="1" hangingPunct="1"/>
            <a:r>
              <a:rPr lang="en-GB" altLang="en-US" dirty="0"/>
              <a:t>pure endowment of £10,000 payable in 15 years  (“</a:t>
            </a:r>
            <a:r>
              <a:rPr lang="en-GB" altLang="en-US" dirty="0">
                <a:highlight>
                  <a:srgbClr val="FFFF00"/>
                </a:highlight>
              </a:rPr>
              <a:t>cap</a:t>
            </a:r>
            <a:r>
              <a:rPr lang="en-GB" altLang="en-US" dirty="0"/>
              <a:t>”)</a:t>
            </a:r>
          </a:p>
          <a:p>
            <a:pPr lvl="1" eaLnBrk="1" hangingPunct="1"/>
            <a:r>
              <a:rPr lang="en-GB" altLang="en-US" dirty="0"/>
              <a:t>payments either fixed or fully inflation-linked (RPI)</a:t>
            </a:r>
          </a:p>
          <a:p>
            <a:pPr lvl="1" eaLnBrk="1" hangingPunct="1"/>
            <a:r>
              <a:rPr lang="en-GB" altLang="en-US" dirty="0"/>
              <a:t>allow later for demographics, options, profits, tax, expenses</a:t>
            </a:r>
          </a:p>
          <a:p>
            <a:pPr eaLnBrk="1" hangingPunct="1"/>
            <a:r>
              <a:rPr lang="en-GB" altLang="en-US" dirty="0"/>
              <a:t>how much is initially needed to fund basic cashflows?</a:t>
            </a:r>
          </a:p>
          <a:p>
            <a:pPr lvl="1" eaLnBrk="1" hangingPunct="1"/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538538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39752" y="0"/>
            <a:ext cx="6335937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71B356-41EB-4AF4-B372-9DBA200D2622}" type="slidenum">
              <a:rPr lang="en-GB" altLang="en-US" sz="1800" smtClean="0"/>
              <a:pPr>
                <a:spcBef>
                  <a:spcPct val="0"/>
                </a:spcBef>
              </a:pPr>
              <a:t>24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>
          <a:xfrm>
            <a:off x="457200" y="836712"/>
            <a:ext cx="8229600" cy="580925"/>
          </a:xfrm>
        </p:spPr>
        <p:txBody>
          <a:bodyPr/>
          <a:lstStyle/>
          <a:p>
            <a:pPr eaLnBrk="1" hangingPunct="1"/>
            <a:r>
              <a:rPr lang="en-GB" altLang="en-US" dirty="0"/>
              <a:t>simple financial contracts (2 of 13)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68313" y="1417637"/>
            <a:ext cx="8229600" cy="4603751"/>
          </a:xfrm>
        </p:spPr>
        <p:txBody>
          <a:bodyPr/>
          <a:lstStyle/>
          <a:p>
            <a:pPr eaLnBrk="1" hangingPunct="1"/>
            <a:r>
              <a:rPr lang="en-GB" altLang="en-US" dirty="0"/>
              <a:t>mark-to-market taken as implying “using gilt yields”</a:t>
            </a:r>
          </a:p>
          <a:p>
            <a:pPr lvl="1" eaLnBrk="1" hangingPunct="1"/>
            <a:r>
              <a:rPr lang="en-GB" altLang="en-US" dirty="0"/>
              <a:t>based upon long conventional for fixed contracts</a:t>
            </a:r>
          </a:p>
          <a:p>
            <a:pPr lvl="1" eaLnBrk="1" hangingPunct="1"/>
            <a:r>
              <a:rPr lang="en-GB" altLang="en-US" dirty="0"/>
              <a:t>Based upon long index-linked for linked contracts</a:t>
            </a:r>
          </a:p>
          <a:p>
            <a:pPr lvl="1" eaLnBrk="1" hangingPunct="1"/>
            <a:r>
              <a:rPr lang="en-GB" altLang="en-US" dirty="0"/>
              <a:t>simplistic but good enough</a:t>
            </a:r>
          </a:p>
          <a:p>
            <a:pPr eaLnBrk="1" hangingPunct="1"/>
            <a:r>
              <a:rPr lang="en-GB" altLang="en-US" dirty="0"/>
              <a:t>off-market allows longer-term approach</a:t>
            </a:r>
          </a:p>
          <a:p>
            <a:pPr lvl="1" eaLnBrk="1" hangingPunct="1"/>
            <a:r>
              <a:rPr lang="en-GB" altLang="en-US" dirty="0"/>
              <a:t>aligned to intended investment policy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754438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0"/>
            <a:ext cx="6119912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3E8678F-5586-49C0-B4A3-267FF1753C17}" type="slidenum">
              <a:rPr lang="en-GB" altLang="en-US" sz="1800" smtClean="0"/>
              <a:pPr>
                <a:spcBef>
                  <a:spcPct val="0"/>
                </a:spcBef>
              </a:pPr>
              <a:t>25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>
          <a:xfrm>
            <a:off x="457200" y="836712"/>
            <a:ext cx="8229600" cy="580925"/>
          </a:xfrm>
        </p:spPr>
        <p:txBody>
          <a:bodyPr/>
          <a:lstStyle/>
          <a:p>
            <a:pPr eaLnBrk="1" hangingPunct="1"/>
            <a:r>
              <a:rPr lang="en-GB" altLang="en-US" dirty="0"/>
              <a:t>simple financial contracts (3 of 13)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68313" y="1417637"/>
            <a:ext cx="8229600" cy="4603751"/>
          </a:xfrm>
        </p:spPr>
        <p:txBody>
          <a:bodyPr/>
          <a:lstStyle/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topics explored</a:t>
            </a:r>
          </a:p>
          <a:p>
            <a:pPr eaLnBrk="1" hangingPunct="1"/>
            <a:endParaRPr lang="en-GB" altLang="en-US" dirty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GB" altLang="en-US" dirty="0"/>
              <a:t>how far away from desired destination will we be?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GB" altLang="en-US" dirty="0"/>
              <a:t>how successful will either pricing approach be?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GB" altLang="en-US" dirty="0"/>
              <a:t>how likely is the annuity fund to be exhausted?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GB" altLang="en-US" dirty="0"/>
              <a:t>how excessively cautious was initial pricing?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GB" altLang="en-US" dirty="0"/>
              <a:t>how should we vary initial discount rate?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754438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0"/>
            <a:ext cx="6119912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3E8678F-5586-49C0-B4A3-267FF1753C17}" type="slidenum">
              <a:rPr lang="en-GB" altLang="en-US" sz="1800" smtClean="0"/>
              <a:pPr>
                <a:spcBef>
                  <a:spcPct val="0"/>
                </a:spcBef>
              </a:pPr>
              <a:t>26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6634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eaLnBrk="1" hangingPunct="1"/>
            <a:r>
              <a:rPr lang="en-GB" altLang="en-US" dirty="0"/>
              <a:t>simple financial contracts (4 of 13)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5526" y="1268760"/>
            <a:ext cx="8229600" cy="4525963"/>
          </a:xfrm>
        </p:spPr>
        <p:txBody>
          <a:bodyPr/>
          <a:lstStyle/>
          <a:p>
            <a:pPr eaLnBrk="1" hangingPunct="1"/>
            <a:r>
              <a:rPr lang="en-GB" altLang="en-US" dirty="0"/>
              <a:t>6 assets portfolios</a:t>
            </a:r>
          </a:p>
          <a:p>
            <a:pPr lvl="1" eaLnBrk="1" hangingPunct="1"/>
            <a:r>
              <a:rPr lang="en-GB" altLang="en-US" dirty="0"/>
              <a:t>conventional gilts alone		(“Fix”)</a:t>
            </a:r>
          </a:p>
          <a:p>
            <a:pPr lvl="1" eaLnBrk="1" hangingPunct="1"/>
            <a:r>
              <a:rPr lang="en-GB" altLang="en-US" dirty="0"/>
              <a:t>equities alone			(“</a:t>
            </a:r>
            <a:r>
              <a:rPr lang="en-GB" altLang="en-US" dirty="0" err="1"/>
              <a:t>Equ</a:t>
            </a:r>
            <a:r>
              <a:rPr lang="en-GB" altLang="en-US" dirty="0"/>
              <a:t>”)</a:t>
            </a:r>
          </a:p>
          <a:p>
            <a:pPr lvl="1" eaLnBrk="1" hangingPunct="1"/>
            <a:r>
              <a:rPr lang="en-GB" altLang="en-US" dirty="0"/>
              <a:t>index-linked gilts alone             (“Ilg”)</a:t>
            </a:r>
          </a:p>
          <a:p>
            <a:pPr lvl="1" eaLnBrk="1" hangingPunct="1"/>
            <a:r>
              <a:rPr lang="en-GB" altLang="en-US" dirty="0"/>
              <a:t>plus 50:50 combinations</a:t>
            </a:r>
          </a:p>
          <a:p>
            <a:pPr eaLnBrk="1" hangingPunct="1"/>
            <a:r>
              <a:rPr lang="en-GB" altLang="en-US" dirty="0"/>
              <a:t>“</a:t>
            </a:r>
            <a:r>
              <a:rPr lang="en-GB" altLang="en-US" dirty="0">
                <a:highlight>
                  <a:srgbClr val="FFFF00"/>
                </a:highlight>
              </a:rPr>
              <a:t>off</a:t>
            </a:r>
            <a:r>
              <a:rPr lang="en-GB" altLang="en-US" dirty="0"/>
              <a:t>” assumed returns defined as multiple of initial yield</a:t>
            </a:r>
          </a:p>
          <a:p>
            <a:pPr lvl="1" eaLnBrk="1" hangingPunct="1"/>
            <a:r>
              <a:rPr lang="en-GB" altLang="en-US" dirty="0"/>
              <a:t>equities 			2.52 (2.22 + 0.30 arbitrary)</a:t>
            </a:r>
          </a:p>
          <a:p>
            <a:pPr lvl="1" eaLnBrk="1" hangingPunct="1"/>
            <a:r>
              <a:rPr lang="en-GB" altLang="en-US" dirty="0"/>
              <a:t>conventional gilts    	0.88 (1.08 – 0.20 arbitrary)</a:t>
            </a:r>
          </a:p>
          <a:p>
            <a:pPr lvl="1" eaLnBrk="1" hangingPunct="1"/>
            <a:r>
              <a:rPr lang="en-GB" altLang="en-US" dirty="0"/>
              <a:t>random distributions based upon actual experience</a:t>
            </a:r>
          </a:p>
          <a:p>
            <a:pPr lvl="1" eaLnBrk="1" hangingPunct="1"/>
            <a:r>
              <a:rPr lang="en-GB" altLang="en-US" dirty="0"/>
              <a:t>originally used 2017	3.00/1.25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683000" cy="476250"/>
          </a:xfrm>
        </p:spPr>
        <p:txBody>
          <a:bodyPr/>
          <a:lstStyle/>
          <a:p>
            <a:pPr lvl="1">
              <a:defRPr/>
            </a:pPr>
            <a:endParaRPr lang="en-GB" alt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7744" y="0"/>
            <a:ext cx="6407945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1F2E4BF-7E0A-482C-878C-A4E3B99F80E9}" type="slidenum">
              <a:rPr lang="en-GB" altLang="en-US" sz="1800" smtClean="0"/>
              <a:pPr>
                <a:spcBef>
                  <a:spcPct val="0"/>
                </a:spcBef>
              </a:pPr>
              <a:t>27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eaLnBrk="1" hangingPunct="1"/>
            <a:r>
              <a:rPr lang="en-GB" altLang="en-US" dirty="0"/>
              <a:t>simple financial contracts (5 of 13)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383548"/>
            <a:ext cx="8229600" cy="47529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consider fund development example </a:t>
            </a:r>
          </a:p>
          <a:p>
            <a:pPr eaLnBrk="1" hangingPunct="1">
              <a:defRPr/>
            </a:pPr>
            <a:r>
              <a:rPr lang="en-GB" altLang="en-US" dirty="0"/>
              <a:t>inflation-linked pure endowment for term 15 years</a:t>
            </a:r>
          </a:p>
          <a:p>
            <a:pPr eaLnBrk="1" hangingPunct="1">
              <a:defRPr/>
            </a:pPr>
            <a:r>
              <a:rPr lang="en-GB" altLang="en-US" dirty="0"/>
              <a:t>invested in conventional gilts, baseline MtM </a:t>
            </a:r>
            <a:r>
              <a:rPr lang="en-GB" altLang="en-US" dirty="0">
                <a:solidFill>
                  <a:srgbClr val="FF0000"/>
                </a:solidFill>
              </a:rPr>
              <a:t>{Off}</a:t>
            </a:r>
          </a:p>
          <a:p>
            <a:pPr eaLnBrk="1" hangingPunct="1">
              <a:defRPr/>
            </a:pPr>
            <a:r>
              <a:rPr lang="en-US" altLang="en-US" dirty="0"/>
              <a:t>blended random experience (“blend”)</a:t>
            </a:r>
          </a:p>
          <a:p>
            <a:pPr eaLnBrk="1" hangingPunct="1">
              <a:defRPr/>
            </a:pPr>
            <a:r>
              <a:rPr lang="en-GB" altLang="en-US" dirty="0"/>
              <a:t>mean end fund value £11,198 </a:t>
            </a:r>
            <a:r>
              <a:rPr lang="en-GB" altLang="en-US" dirty="0">
                <a:solidFill>
                  <a:srgbClr val="FF0000"/>
                </a:solidFill>
              </a:rPr>
              <a:t>{£23,523}</a:t>
            </a:r>
          </a:p>
          <a:p>
            <a:pPr lvl="1" eaLnBrk="1" hangingPunct="1">
              <a:defRPr/>
            </a:pPr>
            <a:r>
              <a:rPr lang="en-GB" altLang="en-US" dirty="0"/>
              <a:t>mean opening fund £8,444 </a:t>
            </a:r>
            <a:r>
              <a:rPr lang="en-GB" altLang="en-US" dirty="0">
                <a:solidFill>
                  <a:srgbClr val="FF0000"/>
                </a:solidFill>
              </a:rPr>
              <a:t>{£18,607}</a:t>
            </a:r>
            <a:r>
              <a:rPr lang="en-GB" altLang="en-US" dirty="0"/>
              <a:t>, both too high</a:t>
            </a:r>
          </a:p>
          <a:p>
            <a:pPr eaLnBrk="1" hangingPunct="1">
              <a:defRPr/>
            </a:pPr>
            <a:r>
              <a:rPr lang="en-GB" altLang="en-US" dirty="0"/>
              <a:t>adjusted MtM and Off (same cashflows)</a:t>
            </a:r>
          </a:p>
          <a:p>
            <a:pPr lvl="1" eaLnBrk="1" hangingPunct="1">
              <a:defRPr/>
            </a:pPr>
            <a:r>
              <a:rPr lang="en-GB" altLang="en-US" dirty="0"/>
              <a:t>mean end fund value £10,000  (real terms)</a:t>
            </a:r>
          </a:p>
          <a:p>
            <a:pPr lvl="1" eaLnBrk="1" hangingPunct="1">
              <a:defRPr/>
            </a:pPr>
            <a:r>
              <a:rPr lang="en-GB" altLang="en-US" dirty="0"/>
              <a:t>mean opening fund £9,666 </a:t>
            </a:r>
            <a:r>
              <a:rPr lang="en-GB" altLang="en-US" dirty="0">
                <a:solidFill>
                  <a:srgbClr val="FF0000"/>
                </a:solidFill>
              </a:rPr>
              <a:t>{£9,666}</a:t>
            </a:r>
            <a:r>
              <a:rPr lang="en-GB" altLang="en-US" dirty="0"/>
              <a:t>, both just right</a:t>
            </a:r>
          </a:p>
          <a:p>
            <a:pPr lvl="1" eaLnBrk="1" hangingPunct="1">
              <a:defRPr/>
            </a:pPr>
            <a:r>
              <a:rPr lang="en-GB" altLang="en-US" dirty="0"/>
              <a:t>required discount rate adjustments  -0.31% </a:t>
            </a:r>
            <a:r>
              <a:rPr lang="en-GB" altLang="en-US" dirty="0">
                <a:solidFill>
                  <a:srgbClr val="FF0000"/>
                </a:solidFill>
              </a:rPr>
              <a:t>{+0.55%}</a:t>
            </a:r>
            <a:endParaRPr lang="en-GB" altLang="en-US" dirty="0"/>
          </a:p>
          <a:p>
            <a:pPr lvl="1"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609975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8" y="104"/>
            <a:ext cx="6203032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01A45F-E84B-4F26-8166-8DF536933B0A}" type="slidenum">
              <a:rPr lang="en-GB" altLang="en-US" sz="1800" smtClean="0"/>
              <a:pPr>
                <a:spcBef>
                  <a:spcPct val="0"/>
                </a:spcBef>
              </a:pPr>
              <a:t>28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4518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eaLnBrk="1" hangingPunct="1"/>
            <a:r>
              <a:rPr lang="en-GB" altLang="en-US" dirty="0"/>
              <a:t>simple financial contracts (6 of 13)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383548"/>
            <a:ext cx="8229600" cy="4752975"/>
          </a:xfrm>
        </p:spPr>
        <p:txBody>
          <a:bodyPr/>
          <a:lstStyle/>
          <a:p>
            <a:pPr eaLnBrk="1" hangingPunct="1">
              <a:defRPr/>
            </a:pPr>
            <a:endParaRPr lang="en-GB" altLang="en-US" b="1" u="sng" dirty="0"/>
          </a:p>
          <a:p>
            <a:pPr eaLnBrk="1" hangingPunct="1">
              <a:defRPr/>
            </a:pPr>
            <a:r>
              <a:rPr lang="en-GB" altLang="en-US" b="1" u="sng" dirty="0"/>
              <a:t>fund development chart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See chart at </a:t>
            </a:r>
            <a:r>
              <a:rPr lang="en-GB" altLang="en-US" dirty="0">
                <a:hlinkClick r:id="rId4"/>
              </a:rPr>
              <a:t>this link</a:t>
            </a:r>
            <a:r>
              <a:rPr lang="en-GB" altLang="en-US" dirty="0"/>
              <a:t>. </a:t>
            </a:r>
          </a:p>
          <a:p>
            <a:pPr eaLnBrk="1" hangingPunct="1">
              <a:defRPr/>
            </a:pP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609975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8" y="104"/>
            <a:ext cx="6203032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01A45F-E84B-4F26-8166-8DF536933B0A}" type="slidenum">
              <a:rPr lang="en-GB" altLang="en-US" sz="1800" smtClean="0"/>
              <a:pPr>
                <a:spcBef>
                  <a:spcPct val="0"/>
                </a:spcBef>
              </a:pPr>
              <a:t>29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1161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dirty="0"/>
              <a:t>my main points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87252" y="1268760"/>
            <a:ext cx="8374384" cy="4669631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 don’t know long-term future - we need assumptions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today doesn’t represent all we know</a:t>
            </a:r>
          </a:p>
          <a:p>
            <a:pPr marL="400050" lvl="1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 we can look back at the past to see what we think happened</a:t>
            </a: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we also need to be very careful about using the past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prudence only identifiable from best estimate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future complexity poorly captured by single numbers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… which is 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discount process inexorably leads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appropriate discount rates are very hard to specify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… making discount process inappropriate for long-term</a:t>
            </a: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huge concentration on risk - without reward recognition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322638" cy="476250"/>
          </a:xfrm>
        </p:spPr>
        <p:txBody>
          <a:bodyPr/>
          <a:lstStyle/>
          <a:p>
            <a:pPr>
              <a:defRPr/>
            </a:pPr>
            <a:endParaRPr lang="en-GB" altLang="en-US" b="0" dirty="0">
              <a:solidFill>
                <a:srgbClr val="0070C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0"/>
            <a:ext cx="6119912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6C19A0-D07B-4894-99F0-6005CBB4B386}" type="slidenum">
              <a:rPr lang="en-GB" altLang="en-US" sz="1800" smtClean="0"/>
              <a:pPr>
                <a:spcBef>
                  <a:spcPct val="0"/>
                </a:spcBef>
              </a:pPr>
              <a:t>3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1057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eaLnBrk="1" hangingPunct="1"/>
            <a:r>
              <a:rPr lang="en-GB" altLang="en-US" dirty="0"/>
              <a:t>simple financial contracts (7 of 13)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30488" y="1446887"/>
            <a:ext cx="8229600" cy="47529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how often will assets at end be sufficient?</a:t>
            </a:r>
          </a:p>
          <a:p>
            <a:pPr eaLnBrk="1" hangingPunct="1">
              <a:defRPr/>
            </a:pPr>
            <a:r>
              <a:rPr lang="en-GB" altLang="en-US" dirty="0"/>
              <a:t>three situations considered:</a:t>
            </a:r>
          </a:p>
          <a:p>
            <a:pPr marL="857250" lvl="1" indent="-457200" eaLnBrk="1" hangingPunct="1">
              <a:defRPr/>
            </a:pPr>
            <a:r>
              <a:rPr lang="en-GB" altLang="en-US" dirty="0"/>
              <a:t>not enough						“Lo”</a:t>
            </a:r>
          </a:p>
          <a:p>
            <a:pPr marL="857250" lvl="1" indent="-457200" eaLnBrk="1" hangingPunct="1">
              <a:defRPr/>
            </a:pPr>
            <a:r>
              <a:rPr lang="en-GB" altLang="en-US" dirty="0"/>
              <a:t>acceptable (surplus no higher than £1,000 deflated)	“OK”</a:t>
            </a:r>
          </a:p>
          <a:p>
            <a:pPr marL="857250" lvl="1" indent="-457200" eaLnBrk="1" hangingPunct="1">
              <a:defRPr/>
            </a:pPr>
            <a:r>
              <a:rPr lang="en-GB" altLang="en-US" dirty="0"/>
              <a:t>far too much						“Hi”</a:t>
            </a:r>
          </a:p>
          <a:p>
            <a:pPr eaLnBrk="1" hangingPunct="1">
              <a:defRPr/>
            </a:pPr>
            <a:r>
              <a:rPr lang="en-GB" altLang="en-US" dirty="0"/>
              <a:t>reducing acceptable margin will increase “Hi”</a:t>
            </a:r>
          </a:p>
          <a:p>
            <a:pPr eaLnBrk="1" hangingPunct="1">
              <a:defRPr/>
            </a:pPr>
            <a:r>
              <a:rPr lang="en-GB" altLang="en-US" dirty="0"/>
              <a:t>linked endowment in “Fix”, “blend” (“MtM”, “</a:t>
            </a:r>
            <a:r>
              <a:rPr lang="en-GB" altLang="en-US" dirty="0">
                <a:solidFill>
                  <a:srgbClr val="FF0000"/>
                </a:solidFill>
              </a:rPr>
              <a:t>Off</a:t>
            </a:r>
            <a:r>
              <a:rPr lang="en-GB" altLang="en-US" dirty="0"/>
              <a:t>”)</a:t>
            </a:r>
          </a:p>
          <a:p>
            <a:pPr lvl="1" eaLnBrk="1" hangingPunct="1">
              <a:defRPr/>
            </a:pPr>
            <a:r>
              <a:rPr lang="en-GB" altLang="en-US" dirty="0"/>
              <a:t> Lo   (mean)	53%		</a:t>
            </a:r>
            <a:r>
              <a:rPr lang="en-GB" altLang="en-US" dirty="0">
                <a:solidFill>
                  <a:srgbClr val="FF0000"/>
                </a:solidFill>
              </a:rPr>
              <a:t>48%</a:t>
            </a:r>
          </a:p>
          <a:p>
            <a:pPr lvl="1" eaLnBrk="1" hangingPunct="1">
              <a:defRPr/>
            </a:pPr>
            <a:r>
              <a:rPr lang="en-GB" altLang="en-US" dirty="0"/>
              <a:t> OK (mean)	  5%		</a:t>
            </a:r>
            <a:r>
              <a:rPr lang="en-GB" altLang="en-US" dirty="0">
                <a:solidFill>
                  <a:srgbClr val="FF0000"/>
                </a:solidFill>
              </a:rPr>
              <a:t>  5%</a:t>
            </a:r>
          </a:p>
          <a:p>
            <a:pPr lvl="1" eaLnBrk="1" hangingPunct="1">
              <a:defRPr/>
            </a:pPr>
            <a:r>
              <a:rPr lang="en-GB" altLang="en-US" dirty="0"/>
              <a:t> Hi   (mean)	42%		</a:t>
            </a:r>
            <a:r>
              <a:rPr lang="en-GB" altLang="en-US" dirty="0">
                <a:solidFill>
                  <a:srgbClr val="FF0000"/>
                </a:solidFill>
              </a:rPr>
              <a:t>47%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609975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0"/>
            <a:ext cx="6047904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01A45F-E84B-4F26-8166-8DF536933B0A}" type="slidenum">
              <a:rPr lang="en-GB" altLang="en-US" sz="1800" smtClean="0"/>
              <a:pPr>
                <a:spcBef>
                  <a:spcPct val="0"/>
                </a:spcBef>
              </a:pPr>
              <a:t>30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02686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eaLnBrk="1" hangingPunct="1"/>
            <a:r>
              <a:rPr lang="en-GB" altLang="en-US" dirty="0"/>
              <a:t>simple financial contracts (8 of 13)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30488" y="1446887"/>
            <a:ext cx="8229600" cy="4752975"/>
          </a:xfrm>
        </p:spPr>
        <p:txBody>
          <a:bodyPr/>
          <a:lstStyle/>
          <a:p>
            <a:pPr eaLnBrk="1" hangingPunct="1">
              <a:defRPr/>
            </a:pPr>
            <a:endParaRPr lang="en-GB" altLang="en-US" b="1" u="sng" dirty="0"/>
          </a:p>
          <a:p>
            <a:pPr eaLnBrk="1" hangingPunct="1">
              <a:defRPr/>
            </a:pPr>
            <a:r>
              <a:rPr lang="en-GB" altLang="en-US" b="1" u="sng" dirty="0"/>
              <a:t>success likelihood chart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See chart at </a:t>
            </a:r>
            <a:r>
              <a:rPr lang="en-GB" altLang="en-US" dirty="0">
                <a:hlinkClick r:id="rId4"/>
              </a:rPr>
              <a:t>this link</a:t>
            </a:r>
            <a:r>
              <a:rPr lang="en-GB" altLang="en-US" dirty="0"/>
              <a:t>.</a:t>
            </a:r>
          </a:p>
          <a:p>
            <a:pPr eaLnBrk="1" hangingPunct="1">
              <a:defRPr/>
            </a:pP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609975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0"/>
            <a:ext cx="6047904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01A45F-E84B-4F26-8166-8DF536933B0A}" type="slidenum">
              <a:rPr lang="en-GB" altLang="en-US" sz="1800" smtClean="0"/>
              <a:pPr>
                <a:spcBef>
                  <a:spcPct val="0"/>
                </a:spcBef>
              </a:pPr>
              <a:t>31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63208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eaLnBrk="1" hangingPunct="1"/>
            <a:r>
              <a:rPr lang="en-GB" altLang="en-US" dirty="0"/>
              <a:t>simple financial contracts (9 of 13)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30488" y="1446887"/>
            <a:ext cx="8229600" cy="47529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how likely will annuity fund be insufficient over time?</a:t>
            </a:r>
          </a:p>
          <a:p>
            <a:pPr eaLnBrk="1" hangingPunct="1">
              <a:defRPr/>
            </a:pPr>
            <a:r>
              <a:rPr lang="en-GB" altLang="en-US" dirty="0"/>
              <a:t>endowment financial status only assessable at end</a:t>
            </a:r>
          </a:p>
          <a:p>
            <a:pPr lvl="1" eaLnBrk="1" hangingPunct="1">
              <a:defRPr/>
            </a:pPr>
            <a:r>
              <a:rPr lang="en-GB" altLang="en-US" dirty="0"/>
              <a:t>just one cashflow at end</a:t>
            </a:r>
          </a:p>
          <a:p>
            <a:pPr eaLnBrk="1" hangingPunct="1">
              <a:defRPr/>
            </a:pPr>
            <a:r>
              <a:rPr lang="en-GB" altLang="en-US" dirty="0"/>
              <a:t>linked annuity in “Fix”, “blend” (“MtM”, “</a:t>
            </a:r>
            <a:r>
              <a:rPr lang="en-GB" altLang="en-US" dirty="0">
                <a:solidFill>
                  <a:srgbClr val="FF0000"/>
                </a:solidFill>
              </a:rPr>
              <a:t>Off</a:t>
            </a:r>
            <a:r>
              <a:rPr lang="en-GB" altLang="en-US" dirty="0"/>
              <a:t>”)</a:t>
            </a:r>
          </a:p>
          <a:p>
            <a:pPr eaLnBrk="1" hangingPunct="1">
              <a:defRPr/>
            </a:pPr>
            <a:r>
              <a:rPr lang="en-GB" altLang="en-US" dirty="0"/>
              <a:t>probability that assets insufficient at particular time</a:t>
            </a:r>
          </a:p>
          <a:p>
            <a:pPr eaLnBrk="1" hangingPunct="1">
              <a:defRPr/>
            </a:pPr>
            <a:r>
              <a:rPr lang="en-GB" altLang="en-US" dirty="0"/>
              <a:t>05 years	 00.0%	</a:t>
            </a:r>
            <a:r>
              <a:rPr lang="en-GB" altLang="en-US" dirty="0">
                <a:solidFill>
                  <a:srgbClr val="FF0000"/>
                </a:solidFill>
              </a:rPr>
              <a:t>{0.0%}</a:t>
            </a:r>
          </a:p>
          <a:p>
            <a:pPr eaLnBrk="1" hangingPunct="1">
              <a:defRPr/>
            </a:pPr>
            <a:r>
              <a:rPr lang="en-GB" altLang="en-US" dirty="0"/>
              <a:t>10 years	12.4%	</a:t>
            </a:r>
            <a:r>
              <a:rPr lang="en-GB" altLang="en-US" dirty="0">
                <a:solidFill>
                  <a:srgbClr val="FF0000"/>
                </a:solidFill>
              </a:rPr>
              <a:t>{0.0%}</a:t>
            </a:r>
          </a:p>
          <a:p>
            <a:pPr eaLnBrk="1" hangingPunct="1">
              <a:defRPr/>
            </a:pPr>
            <a:r>
              <a:rPr lang="en-GB" altLang="en-US" dirty="0"/>
              <a:t>15 years	51.9%	</a:t>
            </a:r>
            <a:r>
              <a:rPr lang="en-GB" altLang="en-US" dirty="0">
                <a:solidFill>
                  <a:srgbClr val="FF0000"/>
                </a:solidFill>
              </a:rPr>
              <a:t>{0.0%}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609975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0"/>
            <a:ext cx="6047904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01A45F-E84B-4F26-8166-8DF536933B0A}" type="slidenum">
              <a:rPr lang="en-GB" altLang="en-US" sz="1800" smtClean="0"/>
              <a:pPr>
                <a:spcBef>
                  <a:spcPct val="0"/>
                </a:spcBef>
              </a:pPr>
              <a:t>32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50726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eaLnBrk="1" hangingPunct="1"/>
            <a:r>
              <a:rPr lang="en-GB" altLang="en-US" dirty="0"/>
              <a:t>simple financial contracts (10 of 13)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30488" y="1446887"/>
            <a:ext cx="8229600" cy="4752975"/>
          </a:xfrm>
        </p:spPr>
        <p:txBody>
          <a:bodyPr/>
          <a:lstStyle/>
          <a:p>
            <a:pPr eaLnBrk="1" hangingPunct="1">
              <a:defRPr/>
            </a:pPr>
            <a:endParaRPr lang="en-GB" altLang="en-US" b="1" u="sng" dirty="0"/>
          </a:p>
          <a:p>
            <a:pPr eaLnBrk="1" hangingPunct="1">
              <a:defRPr/>
            </a:pPr>
            <a:r>
              <a:rPr lang="en-GB" altLang="en-US" b="1" u="sng" dirty="0"/>
              <a:t>annuity fund exhaustion chart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See chart at </a:t>
            </a:r>
            <a:r>
              <a:rPr lang="en-GB" altLang="en-US" dirty="0">
                <a:hlinkClick r:id="rId4"/>
              </a:rPr>
              <a:t>this link</a:t>
            </a:r>
            <a:r>
              <a:rPr lang="en-GB" alt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609975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0"/>
            <a:ext cx="6047904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01A45F-E84B-4F26-8166-8DF536933B0A}" type="slidenum">
              <a:rPr lang="en-GB" altLang="en-US" sz="1800" smtClean="0"/>
              <a:pPr>
                <a:spcBef>
                  <a:spcPct val="0"/>
                </a:spcBef>
              </a:pPr>
              <a:t>33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43681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eaLnBrk="1" hangingPunct="1"/>
            <a:r>
              <a:rPr lang="en-GB" altLang="en-US" dirty="0"/>
              <a:t>simple financial contracts (11 of 13)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30488" y="1446887"/>
            <a:ext cx="8229600" cy="47529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how cautiously was initial premium set?</a:t>
            </a:r>
          </a:p>
          <a:p>
            <a:pPr eaLnBrk="1" hangingPunct="1">
              <a:defRPr/>
            </a:pPr>
            <a:r>
              <a:rPr lang="en-GB" altLang="en-US" dirty="0"/>
              <a:t>linked endowment in “Fix”, “blend” (“MtM”, “</a:t>
            </a:r>
            <a:r>
              <a:rPr lang="en-GB" altLang="en-US" dirty="0">
                <a:solidFill>
                  <a:srgbClr val="FF0000"/>
                </a:solidFill>
              </a:rPr>
              <a:t>Off</a:t>
            </a:r>
            <a:r>
              <a:rPr lang="en-GB" altLang="en-US" dirty="0"/>
              <a:t>”)</a:t>
            </a:r>
          </a:p>
          <a:p>
            <a:pPr eaLnBrk="1" hangingPunct="1">
              <a:defRPr/>
            </a:pPr>
            <a:r>
              <a:rPr lang="en-GB" altLang="en-US" dirty="0"/>
              <a:t>mean fund values compared</a:t>
            </a:r>
          </a:p>
          <a:p>
            <a:pPr lvl="1" eaLnBrk="1" hangingPunct="1">
              <a:defRPr/>
            </a:pPr>
            <a:r>
              <a:rPr lang="en-GB" altLang="en-US" dirty="0"/>
              <a:t>ratios not originally calculated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guess			08,444  </a:t>
            </a:r>
            <a:r>
              <a:rPr lang="en-GB" altLang="en-US" dirty="0">
                <a:solidFill>
                  <a:srgbClr val="FF0000"/>
                </a:solidFill>
              </a:rPr>
              <a:t>{18,607}   </a:t>
            </a:r>
            <a:r>
              <a:rPr lang="en-GB" altLang="en-US" dirty="0"/>
              <a:t>seen above</a:t>
            </a:r>
          </a:p>
          <a:p>
            <a:pPr eaLnBrk="1" hangingPunct="1">
              <a:defRPr/>
            </a:pPr>
            <a:r>
              <a:rPr lang="en-GB" altLang="en-US" dirty="0"/>
              <a:t>accurate		09,666  </a:t>
            </a:r>
            <a:r>
              <a:rPr lang="en-GB" altLang="en-US" dirty="0">
                <a:solidFill>
                  <a:srgbClr val="FF0000"/>
                </a:solidFill>
              </a:rPr>
              <a:t>{09,666}   </a:t>
            </a:r>
            <a:r>
              <a:rPr lang="en-GB" altLang="en-US" dirty="0"/>
              <a:t>seen above</a:t>
            </a:r>
          </a:p>
          <a:p>
            <a:pPr eaLnBrk="1" hangingPunct="1">
              <a:defRPr/>
            </a:pPr>
            <a:r>
              <a:rPr lang="en-GB" altLang="en-US" dirty="0"/>
              <a:t>caution ratio		0.87	   </a:t>
            </a:r>
            <a:r>
              <a:rPr lang="en-GB" altLang="en-US" dirty="0">
                <a:solidFill>
                  <a:srgbClr val="FF0000"/>
                </a:solidFill>
              </a:rPr>
              <a:t>{1.93}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609975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0"/>
            <a:ext cx="6047904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01A45F-E84B-4F26-8166-8DF536933B0A}" type="slidenum">
              <a:rPr lang="en-GB" altLang="en-US" sz="1800" smtClean="0"/>
              <a:pPr>
                <a:spcBef>
                  <a:spcPct val="0"/>
                </a:spcBef>
              </a:pPr>
              <a:t>34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53797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eaLnBrk="1" hangingPunct="1"/>
            <a:r>
              <a:rPr lang="en-GB" altLang="en-US" dirty="0"/>
              <a:t>simple financial contracts (12 of 13)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30488" y="1446887"/>
            <a:ext cx="8229600" cy="4752975"/>
          </a:xfrm>
        </p:spPr>
        <p:txBody>
          <a:bodyPr/>
          <a:lstStyle/>
          <a:p>
            <a:pPr eaLnBrk="1" hangingPunct="1">
              <a:defRPr/>
            </a:pPr>
            <a:endParaRPr lang="en-GB" altLang="en-US" b="1" u="sng" dirty="0"/>
          </a:p>
          <a:p>
            <a:pPr eaLnBrk="1" hangingPunct="1">
              <a:defRPr/>
            </a:pPr>
            <a:r>
              <a:rPr lang="en-GB" altLang="en-US" b="1" u="sng" dirty="0"/>
              <a:t>excessive caution chart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See chart at </a:t>
            </a:r>
            <a:r>
              <a:rPr lang="en-GB" altLang="en-US" dirty="0">
                <a:hlinkClick r:id="rId4"/>
              </a:rPr>
              <a:t>this link</a:t>
            </a:r>
            <a:r>
              <a:rPr lang="en-GB" alt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609975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0"/>
            <a:ext cx="6047904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01A45F-E84B-4F26-8166-8DF536933B0A}" type="slidenum">
              <a:rPr lang="en-GB" altLang="en-US" sz="1800" smtClean="0"/>
              <a:pPr>
                <a:spcBef>
                  <a:spcPct val="0"/>
                </a:spcBef>
              </a:pPr>
              <a:t>35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97663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eaLnBrk="1" hangingPunct="1"/>
            <a:r>
              <a:rPr lang="en-GB" altLang="en-US" dirty="0"/>
              <a:t>simple financial contracts (13 of 13)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30488" y="1446887"/>
            <a:ext cx="8229600" cy="47529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how far away from accurate was original discount rate?</a:t>
            </a:r>
          </a:p>
          <a:p>
            <a:pPr eaLnBrk="1" hangingPunct="1">
              <a:defRPr/>
            </a:pPr>
            <a:r>
              <a:rPr lang="en-GB" altLang="en-US" dirty="0"/>
              <a:t>linked endowment in “Fix”, “blend” (“MtM”, “</a:t>
            </a:r>
            <a:r>
              <a:rPr lang="en-GB" altLang="en-US" dirty="0">
                <a:solidFill>
                  <a:srgbClr val="FF0000"/>
                </a:solidFill>
              </a:rPr>
              <a:t>Off</a:t>
            </a:r>
            <a:r>
              <a:rPr lang="en-GB" altLang="en-US" dirty="0"/>
              <a:t>”)</a:t>
            </a:r>
          </a:p>
          <a:p>
            <a:pPr eaLnBrk="1" hangingPunct="1">
              <a:defRPr/>
            </a:pPr>
            <a:r>
              <a:rPr lang="en-GB" altLang="en-US" dirty="0"/>
              <a:t>discount rates compared</a:t>
            </a:r>
          </a:p>
          <a:p>
            <a:pPr eaLnBrk="1" hangingPunct="1">
              <a:defRPr/>
            </a:pPr>
            <a:r>
              <a:rPr lang="en-GB" altLang="en-US" dirty="0"/>
              <a:t>guess			 1.46%  </a:t>
            </a:r>
            <a:r>
              <a:rPr lang="en-GB" altLang="en-US" dirty="0">
                <a:solidFill>
                  <a:srgbClr val="FF0000"/>
                </a:solidFill>
              </a:rPr>
              <a:t>{0.60%}</a:t>
            </a: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accurate		 1.15%  </a:t>
            </a:r>
            <a:r>
              <a:rPr lang="en-GB" altLang="en-US" dirty="0">
                <a:solidFill>
                  <a:srgbClr val="FF0000"/>
                </a:solidFill>
              </a:rPr>
              <a:t>{1.15%}   </a:t>
            </a:r>
            <a:r>
              <a:rPr lang="en-GB" altLang="en-US" dirty="0">
                <a:highlight>
                  <a:srgbClr val="FFFF00"/>
                </a:highlight>
              </a:rPr>
              <a:t>must be the same</a:t>
            </a:r>
          </a:p>
          <a:p>
            <a:pPr eaLnBrk="1" hangingPunct="1">
              <a:defRPr/>
            </a:pPr>
            <a:r>
              <a:rPr lang="en-GB" altLang="en-US" dirty="0"/>
              <a:t>adjustment		-0.31%   </a:t>
            </a:r>
            <a:r>
              <a:rPr lang="en-GB" altLang="en-US" dirty="0">
                <a:solidFill>
                  <a:srgbClr val="FF0000"/>
                </a:solidFill>
              </a:rPr>
              <a:t>{0.55%}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See adjustments chart at </a:t>
            </a:r>
            <a:r>
              <a:rPr lang="en-GB" altLang="en-US" dirty="0">
                <a:hlinkClick r:id="rId4"/>
              </a:rPr>
              <a:t>this link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609975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0"/>
            <a:ext cx="6047904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01A45F-E84B-4F26-8166-8DF536933B0A}" type="slidenum">
              <a:rPr lang="en-GB" altLang="en-US" sz="1800" smtClean="0"/>
              <a:pPr>
                <a:spcBef>
                  <a:spcPct val="0"/>
                </a:spcBef>
              </a:pPr>
              <a:t>36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25213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eaLnBrk="1" hangingPunct="1"/>
            <a:r>
              <a:rPr lang="en-GB" altLang="en-US" dirty="0"/>
              <a:t>hugely severe DB economic impact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96300" cy="4525962"/>
          </a:xfrm>
        </p:spPr>
        <p:txBody>
          <a:bodyPr/>
          <a:lstStyle/>
          <a:p>
            <a:pPr eaLnBrk="1" hangingPunct="1"/>
            <a:r>
              <a:rPr lang="en-GB" altLang="en-US" dirty="0"/>
              <a:t>how could we even have guessed how much in advance?</a:t>
            </a:r>
          </a:p>
          <a:p>
            <a:pPr eaLnBrk="1" hangingPunct="1"/>
            <a:r>
              <a:rPr lang="en-GB" altLang="en-US" dirty="0"/>
              <a:t>UK DB employers’ contributions (private sector alone)</a:t>
            </a:r>
          </a:p>
          <a:p>
            <a:pPr lvl="1" eaLnBrk="1" hangingPunct="1"/>
            <a:r>
              <a:rPr lang="en-GB" altLang="en-US" dirty="0"/>
              <a:t>15 years [2009/Q2– 2024/Q3, 2 quarters missing] {ONS}</a:t>
            </a:r>
          </a:p>
          <a:p>
            <a:pPr lvl="1" eaLnBrk="1" hangingPunct="1"/>
            <a:r>
              <a:rPr lang="en-GB" altLang="en-US" dirty="0"/>
              <a:t>total paid £436.3 b (special £197.1 b, 82% of normal)</a:t>
            </a:r>
          </a:p>
          <a:p>
            <a:pPr eaLnBrk="1" hangingPunct="1"/>
            <a:r>
              <a:rPr lang="en-GB" altLang="en-US" dirty="0"/>
              <a:t>suppose discount rate under-estimated by 1.5 % pa (mix)</a:t>
            </a:r>
          </a:p>
          <a:p>
            <a:pPr lvl="1" eaLnBrk="1" hangingPunct="1"/>
            <a:r>
              <a:rPr lang="en-GB" altLang="en-US" dirty="0"/>
              <a:t>can easily reach 1.0 % pa from inflation (ukrpi.com)</a:t>
            </a:r>
          </a:p>
          <a:p>
            <a:pPr eaLnBrk="1" hangingPunct="1"/>
            <a:r>
              <a:rPr lang="en-GB" altLang="en-US" dirty="0"/>
              <a:t>implies at least 30% difference in capital value</a:t>
            </a:r>
          </a:p>
          <a:p>
            <a:pPr eaLnBrk="1" hangingPunct="1"/>
            <a:r>
              <a:rPr lang="en-GB" altLang="en-US" dirty="0"/>
              <a:t>so at least £131 b (private sector) misallocated in UK</a:t>
            </a:r>
          </a:p>
          <a:p>
            <a:pPr lvl="1" eaLnBrk="1" hangingPunct="1"/>
            <a:r>
              <a:rPr lang="en-GB" altLang="en-US" dirty="0"/>
              <a:t>my personal estimate (MQ5 series has been replaced)</a:t>
            </a:r>
          </a:p>
          <a:p>
            <a:pPr lvl="1" eaLnBrk="1" hangingPunct="1"/>
            <a:r>
              <a:rPr lang="en-GB" altLang="en-US" dirty="0"/>
              <a:t>choose your own yield adjustment</a:t>
            </a:r>
          </a:p>
          <a:p>
            <a:pPr eaLnBrk="1" hangingPunct="1"/>
            <a:r>
              <a:rPr lang="en-GB" altLang="en-US" dirty="0"/>
              <a:t> 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250825" y="6232525"/>
            <a:ext cx="3035300" cy="476250"/>
          </a:xfrm>
        </p:spPr>
        <p:txBody>
          <a:bodyPr/>
          <a:lstStyle/>
          <a:p>
            <a:pPr lvl="1">
              <a:defRPr/>
            </a:pPr>
            <a:endParaRPr lang="en-GB" alt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0"/>
            <a:ext cx="6047904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532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8B25871-F281-46CB-ADEC-D1F48E94B952}" type="slidenum">
              <a:rPr lang="en-GB" altLang="en-US" sz="1800" smtClean="0"/>
              <a:pPr>
                <a:spcBef>
                  <a:spcPct val="0"/>
                </a:spcBef>
              </a:pPr>
              <a:t>37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 idx="4294967295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GB" altLang="en-US" dirty="0"/>
              <a:t>stop relying upon discount process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69978"/>
          </a:xfrm>
        </p:spPr>
        <p:txBody>
          <a:bodyPr/>
          <a:lstStyle/>
          <a:p>
            <a:pPr eaLnBrk="1" hangingPunct="1"/>
            <a:r>
              <a:rPr lang="en-GB" altLang="en-US" dirty="0"/>
              <a:t>capitalisation was original actuarial tool</a:t>
            </a:r>
          </a:p>
          <a:p>
            <a:pPr lvl="1" eaLnBrk="1" hangingPunct="1"/>
            <a:r>
              <a:rPr lang="en-GB" altLang="en-US" dirty="0"/>
              <a:t>all we had but no longer the only long-term tool available</a:t>
            </a:r>
          </a:p>
          <a:p>
            <a:pPr lvl="1" eaLnBrk="1" hangingPunct="1"/>
            <a:r>
              <a:rPr lang="en-GB" altLang="en-US" dirty="0"/>
              <a:t>it hides far more than it reveals (“fake news”?)</a:t>
            </a:r>
          </a:p>
          <a:p>
            <a:pPr eaLnBrk="1" hangingPunct="1"/>
            <a:r>
              <a:rPr lang="en-GB" altLang="en-US" dirty="0"/>
              <a:t>discount rates are:</a:t>
            </a:r>
          </a:p>
          <a:p>
            <a:pPr lvl="1" eaLnBrk="1" hangingPunct="1"/>
            <a:r>
              <a:rPr lang="en-GB" altLang="en-US" dirty="0"/>
              <a:t>simple and simplistic, leading to false certainty</a:t>
            </a:r>
          </a:p>
          <a:p>
            <a:pPr lvl="1" eaLnBrk="1" hangingPunct="1"/>
            <a:r>
              <a:rPr lang="en-GB" altLang="en-US" dirty="0"/>
              <a:t>readily available to anyone</a:t>
            </a:r>
          </a:p>
          <a:p>
            <a:pPr lvl="1" eaLnBrk="1" hangingPunct="1"/>
            <a:r>
              <a:rPr lang="en-GB" altLang="en-US" dirty="0"/>
              <a:t>dangerous in everybody’s hands</a:t>
            </a:r>
          </a:p>
          <a:p>
            <a:pPr eaLnBrk="1" hangingPunct="1"/>
            <a:r>
              <a:rPr lang="en-GB" altLang="en-US" dirty="0"/>
              <a:t>everyone should stop using discount rates alone</a:t>
            </a:r>
          </a:p>
          <a:p>
            <a:pPr lvl="1" eaLnBrk="1" hangingPunct="1"/>
            <a:r>
              <a:rPr lang="en-GB" altLang="en-US" dirty="0"/>
              <a:t>for long-term projects with specified intended outcomes</a:t>
            </a:r>
          </a:p>
          <a:p>
            <a:pPr lvl="1" eaLnBrk="1" hangingPunct="1"/>
            <a:r>
              <a:rPr lang="en-GB" altLang="en-US" dirty="0"/>
              <a:t>… because cashflows are the key elements (liquidity?)</a:t>
            </a:r>
          </a:p>
          <a:p>
            <a:pPr lvl="1" eaLnBrk="1" hangingPunct="1"/>
            <a:r>
              <a:rPr lang="en-GB" altLang="en-US" dirty="0">
                <a:highlight>
                  <a:srgbClr val="FFFF00"/>
                </a:highlight>
              </a:rPr>
              <a:t>if we can’t do simple, can we really do complex?</a:t>
            </a: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251200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8" y="0"/>
            <a:ext cx="6191921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563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C0287561-3C9D-4CF7-A052-54A32C0C81AC}" type="slidenum">
              <a:rPr lang="en-GB" altLang="en-US" smtClean="0">
                <a:latin typeface="Times New Roman" panose="02020603050405020304" pitchFamily="18" charset="0"/>
              </a:rPr>
              <a:pPr/>
              <a:t>38</a:t>
            </a:fld>
            <a:r>
              <a:rPr lang="en-GB" altLang="en-US" dirty="0">
                <a:latin typeface="Times New Roman" panose="02020603050405020304" pitchFamily="18" charset="0"/>
              </a:rPr>
              <a:t> of 38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views expressed are entirely personal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thanks are due to those who discussed issues over time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… and to those who have refused to engage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 no way endorsed by UK actuarial profession - yet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actuaries claim to understand risks</a:t>
            </a:r>
          </a:p>
          <a:p>
            <a:pPr marL="400050" lvl="1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probabilities rarely (if ever) disclosed to DB pension clients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DB pension schemes tied to discounting</a:t>
            </a:r>
          </a:p>
          <a:p>
            <a:pPr marL="400050" lvl="1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required by regulators</a:t>
            </a:r>
          </a:p>
          <a:p>
            <a:pPr marL="400050" lvl="1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doesn’t mean discounting must be useful for long term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actuaries and TPR responsible for stupid regulations</a:t>
            </a:r>
          </a:p>
          <a:p>
            <a:pPr marL="400050" lvl="1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look </a:t>
            </a: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 2022 LDI debacle (move on, nothing to see)</a:t>
            </a:r>
          </a:p>
          <a:p>
            <a:pPr marL="342900" marR="0" indent="-34290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b="0" dirty="0">
              <a:solidFill>
                <a:srgbClr val="0070C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6C19A0-D07B-4894-99F0-6005CBB4B386}" type="slidenum">
              <a:rPr lang="en-GB" altLang="en-US" sz="1800" smtClean="0"/>
              <a:pPr>
                <a:spcBef>
                  <a:spcPct val="0"/>
                </a:spcBef>
              </a:pPr>
              <a:t>4</a:t>
            </a:fld>
            <a:r>
              <a:rPr lang="en-GB" altLang="en-US" sz="1800" dirty="0"/>
              <a:t> of 38</a:t>
            </a:r>
          </a:p>
        </p:txBody>
      </p:sp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GB" altLang="en-US" dirty="0"/>
              <a:t>disclaimer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349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dirty="0"/>
              <a:t>why does this matter?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74384" cy="4669631"/>
          </a:xfrm>
        </p:spPr>
        <p:txBody>
          <a:bodyPr/>
          <a:lstStyle/>
          <a:p>
            <a:pPr marL="342900" marR="0" indent="-34290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UK DB pension scheme funding inefficiently controlled</a:t>
            </a:r>
            <a:endParaRPr lang="en-GB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insurance companies (life and general) quite different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data (April) below from Pensions Regulator Purple Book</a:t>
            </a:r>
          </a:p>
          <a:p>
            <a:pPr marL="400050" lvl="1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private sector DB pension schemes (not public sector)</a:t>
            </a:r>
            <a:endParaRPr lang="en-GB" kern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 2006, estimated 7,751 schemes (14.0 m members)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 2021, estimated 5,220 schemes   (9.7 m members)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in 2021, scheme assets still stood at £1.7 trillion</a:t>
            </a:r>
          </a:p>
          <a:p>
            <a:pPr marL="400050" lvl="1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 after many liability transfers during 15 years</a:t>
            </a:r>
          </a:p>
          <a:p>
            <a:pPr marL="400050" lvl="1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far lower in 2024 (£1.2 trillion) after LDI crisis</a:t>
            </a:r>
            <a:endParaRPr lang="en-GB" kern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required assets assessed under discount process</a:t>
            </a:r>
          </a:p>
          <a:p>
            <a:pPr marL="400050" lvl="1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… which is the underlying problem</a:t>
            </a:r>
          </a:p>
          <a:p>
            <a:pPr marL="0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322638" cy="476250"/>
          </a:xfrm>
        </p:spPr>
        <p:txBody>
          <a:bodyPr/>
          <a:lstStyle/>
          <a:p>
            <a:pPr>
              <a:defRPr/>
            </a:pPr>
            <a:endParaRPr lang="en-GB" altLang="en-US" b="0" dirty="0">
              <a:solidFill>
                <a:srgbClr val="0070C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0"/>
            <a:ext cx="6119912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6C19A0-D07B-4894-99F0-6005CBB4B386}" type="slidenum">
              <a:rPr lang="en-GB" altLang="en-US" sz="1800" smtClean="0"/>
              <a:pPr>
                <a:spcBef>
                  <a:spcPct val="0"/>
                </a:spcBef>
              </a:pPr>
              <a:t>5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7033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dirty="0"/>
              <a:t>following evidence is essential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23528" y="1166019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actuaries (financial scientists) need to follow evidence</a:t>
            </a:r>
          </a:p>
          <a:p>
            <a:pPr lvl="1">
              <a:defRPr/>
            </a:pPr>
            <a:r>
              <a:rPr lang="en-GB" altLang="en-US" dirty="0"/>
              <a:t>always needs to be checked (complete? robust? …)</a:t>
            </a:r>
          </a:p>
          <a:p>
            <a:pPr lvl="1">
              <a:defRPr/>
            </a:pPr>
            <a:r>
              <a:rPr lang="en-GB" altLang="en-US" dirty="0"/>
              <a:t>no evidence that financial economics useful for long-term</a:t>
            </a:r>
          </a:p>
          <a:p>
            <a:pPr>
              <a:defRPr/>
            </a:pPr>
            <a:r>
              <a:rPr lang="en-GB" altLang="en-US" dirty="0"/>
              <a:t>evidence available must be interpreted - as experts</a:t>
            </a:r>
          </a:p>
          <a:p>
            <a:pPr lvl="1">
              <a:defRPr/>
            </a:pPr>
            <a:r>
              <a:rPr lang="en-GB" altLang="en-US" dirty="0"/>
              <a:t>otherwise, contributing very little indeed</a:t>
            </a:r>
          </a:p>
          <a:p>
            <a:pPr>
              <a:defRPr/>
            </a:pPr>
            <a:r>
              <a:rPr lang="en-GB" altLang="en-US" dirty="0"/>
              <a:t>interpretation is subjective, not objective</a:t>
            </a:r>
          </a:p>
          <a:p>
            <a:pPr lvl="1">
              <a:defRPr/>
            </a:pPr>
            <a:r>
              <a:rPr lang="en-GB" altLang="en-US" dirty="0"/>
              <a:t>room for expert judgment</a:t>
            </a:r>
          </a:p>
          <a:p>
            <a:pPr>
              <a:defRPr/>
            </a:pPr>
            <a:r>
              <a:rPr lang="en-GB" altLang="en-US" dirty="0"/>
              <a:t>nothing wrong with subjectivity, so long as …</a:t>
            </a:r>
          </a:p>
          <a:p>
            <a:pPr lvl="1">
              <a:defRPr/>
            </a:pPr>
            <a:r>
              <a:rPr lang="en-GB" altLang="en-US" dirty="0"/>
              <a:t>independent (not merely too common groupthink)</a:t>
            </a:r>
          </a:p>
          <a:p>
            <a:pPr lvl="1">
              <a:defRPr/>
            </a:pPr>
            <a:r>
              <a:rPr lang="en-GB" altLang="en-US" dirty="0"/>
              <a:t>cogently fully explained</a:t>
            </a:r>
          </a:p>
          <a:p>
            <a:pPr lvl="1">
              <a:defRPr/>
            </a:pPr>
            <a:r>
              <a:rPr lang="en-GB" altLang="en-US" dirty="0"/>
              <a:t>stakeholders empowered to understand potential outcomes</a:t>
            </a:r>
          </a:p>
          <a:p>
            <a:pPr lvl="1"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322638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0"/>
            <a:ext cx="6119912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67DAF77-C62D-4870-95E3-25ED3D0AC9BD}" type="slidenum">
              <a:rPr lang="en-GB" altLang="en-US" sz="1800" smtClean="0"/>
              <a:pPr>
                <a:spcBef>
                  <a:spcPct val="0"/>
                </a:spcBef>
              </a:pPr>
              <a:t>6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4779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dirty="0"/>
              <a:t>what is discount process?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46088" y="1196752"/>
            <a:ext cx="8374384" cy="4669631"/>
          </a:xfrm>
        </p:spPr>
        <p:txBody>
          <a:bodyPr/>
          <a:lstStyle/>
          <a:p>
            <a:pPr marL="342900" marR="0" indent="-34290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discounting principle known for over 2 millennia</a:t>
            </a:r>
            <a:endParaRPr lang="en-GB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only adopted for longer-term finance in late 18th century</a:t>
            </a: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suppose precise return of 3 % pa for next year is certain</a:t>
            </a: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103 due in a year’s time can be financed by initial 100</a:t>
            </a: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converting future cashflows to present</a:t>
            </a: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40640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discount rate inverse of investment return, not just abstract</a:t>
            </a:r>
          </a:p>
          <a:p>
            <a:pPr marL="400050" lvl="1" indent="40640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used by </a:t>
            </a: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actuaries, accountants, project managers, scammers</a:t>
            </a: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 don't live in such a secure financial environment</a:t>
            </a: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4445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lack of certainty, much longer periods, assets not just cash </a:t>
            </a: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future unknowable =&gt; no uniquely correct discount rate</a:t>
            </a:r>
          </a:p>
          <a:p>
            <a:pPr lvl="1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GB" altLang="en-US" dirty="0"/>
              <a:t>liquidity problems not identifiable in advance</a:t>
            </a:r>
          </a:p>
          <a:p>
            <a:pPr marL="342900" marR="0" indent="-342900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322638" cy="476250"/>
          </a:xfrm>
        </p:spPr>
        <p:txBody>
          <a:bodyPr/>
          <a:lstStyle/>
          <a:p>
            <a:pPr>
              <a:defRPr/>
            </a:pPr>
            <a:endParaRPr lang="en-GB" altLang="en-US" b="0" dirty="0">
              <a:solidFill>
                <a:srgbClr val="0070C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0"/>
            <a:ext cx="6119912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6C19A0-D07B-4894-99F0-6005CBB4B386}" type="slidenum">
              <a:rPr lang="en-GB" altLang="en-US" sz="1800" smtClean="0"/>
              <a:pPr>
                <a:spcBef>
                  <a:spcPct val="0"/>
                </a:spcBef>
              </a:pPr>
              <a:t>7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7612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648072"/>
          </a:xfrm>
        </p:spPr>
        <p:txBody>
          <a:bodyPr/>
          <a:lstStyle/>
          <a:p>
            <a:r>
              <a:rPr lang="en-GB" altLang="en-US" dirty="0"/>
              <a:t>what is “mark-to-market” (MtM)?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18220"/>
            <a:ext cx="8362950" cy="4237931"/>
          </a:xfrm>
        </p:spPr>
        <p:txBody>
          <a:bodyPr/>
          <a:lstStyle/>
          <a:p>
            <a:pPr eaLnBrk="1" hangingPunct="1"/>
            <a:r>
              <a:rPr lang="en-GB" altLang="en-US" dirty="0"/>
              <a:t>“realistic appraisal of current financial situation”</a:t>
            </a:r>
          </a:p>
          <a:p>
            <a:pPr eaLnBrk="1" hangingPunct="1"/>
            <a:r>
              <a:rPr lang="en-GB" altLang="en-US" dirty="0"/>
              <a:t>market may sometimes appear illogical</a:t>
            </a:r>
          </a:p>
          <a:p>
            <a:pPr eaLnBrk="1" hangingPunct="1"/>
            <a:r>
              <a:rPr lang="en-GB" altLang="en-US" dirty="0"/>
              <a:t>… implying that opportunities exist for profits</a:t>
            </a:r>
          </a:p>
          <a:p>
            <a:pPr eaLnBrk="1" hangingPunct="1"/>
            <a:r>
              <a:rPr lang="en-GB" altLang="en-US" dirty="0"/>
              <a:t>markets are run by traders</a:t>
            </a:r>
          </a:p>
          <a:p>
            <a:pPr lvl="1" eaLnBrk="1" hangingPunct="1"/>
            <a:r>
              <a:rPr lang="en-GB" altLang="en-US" dirty="0"/>
              <a:t>traders decide where </a:t>
            </a:r>
            <a:r>
              <a:rPr lang="en-GB" altLang="en-US" b="1" dirty="0"/>
              <a:t>THEY</a:t>
            </a:r>
            <a:r>
              <a:rPr lang="en-GB" altLang="en-US" dirty="0"/>
              <a:t> want to be (pricing) </a:t>
            </a:r>
            <a:r>
              <a:rPr lang="en-GB" altLang="en-US" b="1" dirty="0"/>
              <a:t>NOW</a:t>
            </a:r>
            <a:endParaRPr lang="en-GB" altLang="en-US" dirty="0"/>
          </a:p>
          <a:p>
            <a:pPr eaLnBrk="1" hangingPunct="1"/>
            <a:r>
              <a:rPr lang="en-GB" altLang="en-US" dirty="0"/>
              <a:t>long-term funding depends upon long-term future</a:t>
            </a:r>
          </a:p>
          <a:p>
            <a:pPr lvl="1" eaLnBrk="1" hangingPunct="1"/>
            <a:r>
              <a:rPr lang="en-GB" altLang="en-US" dirty="0"/>
              <a:t>if there is one (always needs to be considered)</a:t>
            </a:r>
          </a:p>
          <a:p>
            <a:pPr eaLnBrk="1" hangingPunct="1"/>
            <a:r>
              <a:rPr lang="en-GB" altLang="en-US" dirty="0"/>
              <a:t>many possible alternatives (labelled “off-market”)</a:t>
            </a:r>
          </a:p>
          <a:p>
            <a:pPr eaLnBrk="1" hangingPunct="1"/>
            <a:r>
              <a:rPr lang="en-GB" altLang="en-US" dirty="0"/>
              <a:t>why sub-contract L-T assumptions to S-T traders?</a:t>
            </a:r>
          </a:p>
          <a:p>
            <a:endParaRPr lang="en-GB" alt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394075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5" y="0"/>
            <a:ext cx="6047904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2EE8D2B9-C805-45E9-808D-7DA1851E8CE0}" type="slidenum">
              <a:rPr lang="en-GB" altLang="en-US" smtClean="0">
                <a:latin typeface="Times New Roman" panose="02020603050405020304" pitchFamily="18" charset="0"/>
              </a:rPr>
              <a:pPr/>
              <a:t>8</a:t>
            </a:fld>
            <a:r>
              <a:rPr lang="en-GB" altLang="en-US" dirty="0">
                <a:latin typeface="Times New Roman" panose="02020603050405020304" pitchFamily="18" charset="0"/>
              </a:rPr>
              <a:t> of 38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078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is there a long-term?</a:t>
            </a:r>
            <a:endParaRPr lang="en-GB" alt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539750" y="1268413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dirty="0"/>
              <a:t>predators exist</a:t>
            </a:r>
            <a:endParaRPr lang="en-GB" altLang="en-US" dirty="0"/>
          </a:p>
          <a:p>
            <a:pPr lvl="1" eaLnBrk="1" hangingPunct="1"/>
            <a:r>
              <a:rPr lang="en-US" altLang="en-US" dirty="0"/>
              <a:t>private (internal or external)</a:t>
            </a:r>
            <a:endParaRPr lang="en-GB" altLang="en-US" dirty="0"/>
          </a:p>
          <a:p>
            <a:pPr lvl="1" eaLnBrk="1" hangingPunct="1"/>
            <a:r>
              <a:rPr lang="en-US" altLang="en-US" dirty="0"/>
              <a:t>public  (regulators)</a:t>
            </a:r>
            <a:endParaRPr lang="en-GB" altLang="en-US" dirty="0"/>
          </a:p>
          <a:p>
            <a:pPr eaLnBrk="1" hangingPunct="1"/>
            <a:r>
              <a:rPr lang="en-US" altLang="en-US" dirty="0"/>
              <a:t>how much long-term confidence can there be?</a:t>
            </a:r>
            <a:endParaRPr lang="en-GB" altLang="en-US" dirty="0"/>
          </a:p>
          <a:p>
            <a:pPr lvl="1" eaLnBrk="1" hangingPunct="1"/>
            <a:r>
              <a:rPr lang="en-US" altLang="en-US" dirty="0"/>
              <a:t>for trustees, members, sponsors, policyholders …</a:t>
            </a:r>
            <a:endParaRPr lang="en-GB" altLang="en-US" dirty="0"/>
          </a:p>
          <a:p>
            <a:pPr eaLnBrk="1" hangingPunct="1"/>
            <a:r>
              <a:rPr lang="en-US" altLang="en-US" dirty="0"/>
              <a:t>essential for issues to be discussed in depth</a:t>
            </a:r>
            <a:endParaRPr lang="en-GB" altLang="en-US" dirty="0"/>
          </a:p>
          <a:p>
            <a:pPr eaLnBrk="1" hangingPunct="1"/>
            <a:r>
              <a:rPr lang="en-US" altLang="en-US" dirty="0"/>
              <a:t>stakeholders entitled to follow own views</a:t>
            </a:r>
            <a:endParaRPr lang="en-GB" altLang="en-US" dirty="0"/>
          </a:p>
          <a:p>
            <a:pPr eaLnBrk="1" hangingPunct="1"/>
            <a:r>
              <a:rPr lang="en-US" altLang="en-US" dirty="0"/>
              <a:t>crucial that agreed approaches are fully documented</a:t>
            </a:r>
          </a:p>
          <a:p>
            <a:pPr lvl="1" eaLnBrk="1" hangingPunct="1"/>
            <a:r>
              <a:rPr lang="en-US" altLang="en-US" dirty="0"/>
              <a:t>do “SIP” and “SFP” really cover long-term issues (DB)?</a:t>
            </a:r>
          </a:p>
          <a:p>
            <a:pPr eaLnBrk="1" hangingPunct="1"/>
            <a:r>
              <a:rPr lang="en-US" altLang="en-US" dirty="0"/>
              <a:t>equity risk premia (history and likelihood)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538538" cy="476250"/>
          </a:xfrm>
        </p:spPr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8" y="0"/>
            <a:ext cx="6191920" cy="4762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Jon Spain : Discount Process Is The Problem (29 May 2025)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10AF6CA-6A9A-4D4B-A9F5-B55AF7D2C4B0}" type="slidenum">
              <a:rPr lang="en-GB" altLang="en-US" sz="1800" smtClean="0"/>
              <a:pPr>
                <a:spcBef>
                  <a:spcPct val="0"/>
                </a:spcBef>
              </a:pPr>
              <a:t>9</a:t>
            </a:fld>
            <a:r>
              <a:rPr lang="en-GB" altLang="en-US" sz="1800" dirty="0"/>
              <a:t> of 38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aff5b85134c6e2bea58ecbd1ded07edb1fdaa6"/>
  <p:tag name="ISPRING_UUID" val="{021289AC-979C-4DCE-849D-3056400D165A}"/>
  <p:tag name="ISPRING_RESOURCE_FOLDER" val="F:\DiscountRatesEnd2018\PowerPoint\Guernsey\LongTermDiscountRates_Guernsey_22May2019JonSpain_Draft_11Apr2019\"/>
  <p:tag name="ISPRING_PRESENTATION_PATH" val="F:\DiscountRatesEnd2018\PowerPoint\Guernsey\LongTermDiscountRates_Guernsey_22May2019JonSpain_Draft_11Apr2019.pptm"/>
  <p:tag name="ISPRING_PROJECT_VERSION" val="9.3"/>
  <p:tag name="ISPRING_PROJECT_FOLDER_UPDATED" val="1"/>
  <p:tag name="FLASHSPRING_ZOOM_TAG" val="62"/>
  <p:tag name="ISPRING_PRESENTATION_INFO_2" val="&lt;?xml version=&quot;1.0&quot; encoding=&quot;UTF-8&quot; standalone=&quot;no&quot; ?&gt;&#10;&lt;presentation2&gt;&#10;&#10;  &lt;slides&gt;&#10;    &lt;slide id=&quot;{B3D91E58-0F85-411B-85FD-75DE773D26CE}&quot; pptId=&quot;257&quot;/&gt;&#10;    &lt;slide id=&quot;{5CB44AFF-EC9D-47B9-998C-693BC767109E}&quot; pptId=&quot;289&quot;/&gt;&#10;    &lt;slide id=&quot;{639BBCAF-2483-4F10-A95F-E3FBDF79FC87}&quot; pptId=&quot;321&quot;/&gt;&#10;    &lt;slide id=&quot;{4D067703-6390-4FCE-A7A2-7D7BBD2B94A8}&quot; pptId=&quot;313&quot;/&gt;&#10;    &lt;slide id=&quot;{F909BE00-A37E-47D8-85C8-DEA8CAACAC92}&quot; pptId=&quot;317&quot;/&gt;&#10;    &lt;slide id=&quot;{EC1B5558-7AD4-44CD-A2F0-B073AC568480}&quot; pptId=&quot;261&quot;/&gt;&#10;    &lt;slide id=&quot;{82AFB00C-4499-4923-9461-FAF88CD40FF0}&quot; pptId=&quot;294&quot;/&gt;&#10;    &lt;slide id=&quot;{FEB158FD-A927-42C1-9F99-0F0745124C90}&quot; pptId=&quot;309&quot;/&gt;&#10;    &lt;slide id=&quot;{E2CEFE73-0766-4E51-9F29-42925077DD98}&quot; pptId=&quot;258&quot;/&gt;&#10;    &lt;slide id=&quot;{BE5F69FD-BDA1-4195-9D1E-E1EBFE33CDFB}&quot; pptId=&quot;265&quot;/&gt;&#10;    &lt;slide id=&quot;{28D18FAC-51EB-4815-9505-5229234EB51B}&quot; pptId=&quot;335&quot;/&gt;&#10;    &lt;slide id=&quot;{97FDD772-F131-4581-8DFF-4EB476244DFB}&quot; pptId=&quot;270&quot;/&gt;&#10;    &lt;slide id=&quot;{34D31680-F50B-4F93-AB27-346A8E1519F3}&quot; pptId=&quot;333&quot;/&gt;&#10;    &lt;slide id=&quot;{665F1A46-ED72-47E7-A7BB-6980659B3D55}&quot; pptId=&quot;329&quot;/&gt;&#10;    &lt;slide id=&quot;{F41DEF12-DE4F-467C-A0DB-6A87F4A19CC0}&quot; pptId=&quot;268&quot;/&gt;&#10;    &lt;slide id=&quot;{8A394B32-1E5D-4267-A111-D611455BA0B4}&quot; pptId=&quot;273&quot;/&gt;&#10;    &lt;slide id=&quot;{D5EDBCAA-D5B7-40DD-B05C-C8088E534E3C}&quot; pptId=&quot;275&quot;/&gt;&#10;    &lt;slide id=&quot;{BA8E0CB2-5D8A-4506-BBAF-B33326C241E9}&quot; pptId=&quot;277&quot;/&gt;&#10;    &lt;slide id=&quot;{BD52DF0E-C2F2-4CD2-9EA8-2285572FDFC8}&quot; pptId=&quot;276&quot;/&gt;&#10;    &lt;slide id=&quot;{3C3F6628-D971-458E-9EDC-4F285A77F7B8}&quot; pptId=&quot;298&quot;/&gt;&#10;    &lt;slide id=&quot;{AAC58313-5269-4635-9116-8EB01EA63257}&quot; pptId=&quot;328&quot;/&gt;&#10;    &lt;slide id=&quot;{B50315E8-1E89-492F-A814-B8AC9E9282D9}&quot; pptId=&quot;324&quot;/&gt;&#10;    &lt;slide id=&quot;{30C28926-DA74-4CE2-945D-16BFCA966D6A}&quot; pptId=&quot;278&quot;/&gt;&#10;    &lt;slide id=&quot;{ED0CB4CA-0716-46FC-926A-1E85C048F3B0}&quot; pptId=&quot;325&quot;/&gt;&#10;    &lt;slide id=&quot;{706320C0-CF80-4D68-BD75-F215D4F197D4}&quot; pptId=&quot;305&quot;/&gt;&#10;    &lt;slide id=&quot;{3BF22500-E1B4-492A-9249-2668C4D6D6C8}&quot; pptId=&quot;326&quot;/&gt;&#10;    &lt;slide id=&quot;{821C9680-AE80-4998-BEFE-8F5C907AA913}&quot; pptId=&quot;318&quot;/&gt;&#10;    &lt;slide id=&quot;{20388889-44D3-4FF5-8BDB-CE8252D10725}&quot; pptId=&quot;327&quot;/&gt;&#10;    &lt;slide id=&quot;{8599E021-318F-4731-BB59-38E6F78AE7EE}&quot; pptId=&quot;332&quot;/&gt;&#10;    &lt;slide id=&quot;{46B704B7-DBBA-45E5-8509-6830BD6833E3}&quot; pptId=&quot;280&quot;/&gt;&#10;    &lt;slide id=&quot;{9FDB51C8-41C6-4A3F-8104-4EB9E0B1D68D}&quot; pptId=&quot;286&quot;/&gt;&#10;    &lt;slide id=&quot;{E02E924F-A3FB-44A4-921C-A4FDB2685FAA}&quot; pptId=&quot;287&quot;/&gt;&#10;    &lt;slide id=&quot;{00614599-28A5-4A70-B055-392341B0BAEC}&quot; pptId=&quot;292&quot;/&gt;&#10;    &lt;slide id=&quot;{1B52AA92-0500-4318-A1DB-8BD1607F62FF}&quot; pptId=&quot;288&quot;/&gt;&#10;    &lt;slide id=&quot;{E6D9ABC9-31ED-42E6-BDA7-D24D97AF7BDC}&quot; pptId=&quot;271&quot;/&gt;&#10;    &lt;slide id=&quot;{980BD740-87FE-4C12-BE3C-DDD931DCC874}&quot; pptId=&quot;295&quot;/&gt;&#10;  &lt;/slides&gt;&#10;&#10;  &lt;narration&gt;&#10;    &lt;audioTracks/&gt;&#10;    &lt;videoTracks/&gt;&#10;  &lt;/narration&gt;&#10;&#10;&lt;/presentation2&gt;&#10;"/>
  <p:tag name="ISPRING_PRESENTATION_COURSE_TITLE" val="LongTermDiscountRates_Guernsey_22May2019JonSpain_Draft_11Apr201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BE5F69FD-BDA1-4195-9D1E-E1EBFE33CDFB}"/>
  <p:tag name="GENSWF_ADVANCE_TIME" val="5.000"/>
  <p:tag name="ISPRING_CUSTOM_TIMING_USED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BA8E0CB2-5D8A-4506-BBAF-B33326C241E9}"/>
  <p:tag name="GENSWF_ADVANCE_TIME" val="5.000"/>
  <p:tag name="ISPRING_CUSTOM_TIMING_USED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97FDD772-F131-4581-8DFF-4EB476244DFB}"/>
  <p:tag name="GENSWF_ADVANCE_TIME" val="5.000"/>
  <p:tag name="ISPRING_CUSTOM_TIMING_USED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97FDD772-F131-4581-8DFF-4EB476244DFB}"/>
  <p:tag name="GENSWF_ADVANCE_TIME" val="5.000"/>
  <p:tag name="ISPRING_CUSTOM_TIMING_USED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28D18FAC-51EB-4815-9505-5229234EB51B}"/>
  <p:tag name="GENSWF_ADVANCE_TIME" val="5.000"/>
  <p:tag name="ISPRING_CUSTOM_TIMING_USED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97FDD772-F131-4581-8DFF-4EB476244DFB}"/>
  <p:tag name="GENSWF_ADVANCE_TIME" val="5.000"/>
  <p:tag name="ISPRING_CUSTOM_TIMING_USED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E6D9ABC9-31ED-42E6-BDA7-D24D97AF7BDC}"/>
  <p:tag name="GENSWF_ADVANCE_TIME" val="5.000"/>
  <p:tag name="ISPRING_CUSTOM_TIMING_USED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E6D9ABC9-31ED-42E6-BDA7-D24D97AF7BDC}"/>
  <p:tag name="GENSWF_ADVANCE_TIME" val="5.000"/>
  <p:tag name="ISPRING_CUSTOM_TIMING_USED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E6D9ABC9-31ED-42E6-BDA7-D24D97AF7BDC}"/>
  <p:tag name="GENSWF_ADVANCE_TIME" val="5.000"/>
  <p:tag name="ISPRING_CUSTOM_TIMING_USED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BA8E0CB2-5D8A-4506-BBAF-B33326C241E9}"/>
  <p:tag name="GENSWF_ADVANCE_TIME" val="5.000"/>
  <p:tag name="ISPRING_CUSTOM_TIMING_US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5CB44AFF-EC9D-47B9-998C-693BC767109E}"/>
  <p:tag name="GENSWF_ADVANCE_TIME" val="5.000"/>
  <p:tag name="ISPRING_CUSTOM_TIMING_USED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BD52DF0E-C2F2-4CD2-9EA8-2285572FDFC8}"/>
  <p:tag name="GENSWF_ADVANCE_TIME" val="5.000"/>
  <p:tag name="ISPRING_CUSTOM_TIMING_USED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82AFB00C-4499-4923-9461-FAF88CD40FF0}"/>
  <p:tag name="GENSWF_ADVANCE_TIME" val="5.000"/>
  <p:tag name="ISPRING_CUSTOM_TIMING_USED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EC1B5558-7AD4-44CD-A2F0-B073AC568480}"/>
  <p:tag name="GENSWF_ADVANCE_TIME" val="5.000"/>
  <p:tag name="ISPRING_CUSTOM_TIMING_USED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E2CEFE73-0766-4E51-9F29-42925077DD98}"/>
  <p:tag name="GENSWF_ADVANCE_TIME" val="5.000"/>
  <p:tag name="ISPRING_CUSTOM_TIMING_USED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8A394B32-1E5D-4267-A111-D611455BA0B4}"/>
  <p:tag name="GENSWF_ADVANCE_TIME" val="5.000"/>
  <p:tag name="ISPRING_CUSTOM_TIMING_USED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D5EDBCAA-D5B7-40DD-B05C-C8088E534E3C}"/>
  <p:tag name="GENSWF_ADVANCE_TIME" val="5.000"/>
  <p:tag name="ISPRING_CUSTOM_TIMING_USED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D5EDBCAA-D5B7-40DD-B05C-C8088E534E3C}"/>
  <p:tag name="GENSWF_ADVANCE_TIME" val="5.000"/>
  <p:tag name="ISPRING_CUSTOM_TIMING_USED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BD52DF0E-C2F2-4CD2-9EA8-2285572FDFC8}"/>
  <p:tag name="GENSWF_ADVANCE_TIME" val="5.000"/>
  <p:tag name="ISPRING_CUSTOM_TIMING_USED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AAC58313-5269-4635-9116-8EB01EA63257}"/>
  <p:tag name="GENSWF_ADVANCE_TIME" val="5.000"/>
  <p:tag name="ISPRING_CUSTOM_TIMING_USED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AAC58313-5269-4635-9116-8EB01EA63257}"/>
  <p:tag name="GENSWF_ADVANCE_TIME" val="5.000"/>
  <p:tag name="ISPRING_CUSTOM_TIMING_USED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5CB44AFF-EC9D-47B9-998C-693BC767109E}"/>
  <p:tag name="GENSWF_ADVANCE_TIME" val="5.000"/>
  <p:tag name="ISPRING_CUSTOM_TIMING_USED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ED0CB4CA-0716-46FC-926A-1E85C048F3B0}"/>
  <p:tag name="GENSWF_ADVANCE_TIME" val="5.000"/>
  <p:tag name="ISPRING_CUSTOM_TIMING_USED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ED0CB4CA-0716-46FC-926A-1E85C048F3B0}"/>
  <p:tag name="GENSWF_ADVANCE_TIME" val="5.000"/>
  <p:tag name="ISPRING_CUSTOM_TIMING_USED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ED0CB4CA-0716-46FC-926A-1E85C048F3B0}"/>
  <p:tag name="GENSWF_ADVANCE_TIME" val="5.000"/>
  <p:tag name="ISPRING_CUSTOM_TIMING_USED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ED0CB4CA-0716-46FC-926A-1E85C048F3B0}"/>
  <p:tag name="GENSWF_ADVANCE_TIME" val="5.000"/>
  <p:tag name="ISPRING_CUSTOM_TIMING_USED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ED0CB4CA-0716-46FC-926A-1E85C048F3B0}"/>
  <p:tag name="GENSWF_ADVANCE_TIME" val="5.000"/>
  <p:tag name="ISPRING_CUSTOM_TIMING_USED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ED0CB4CA-0716-46FC-926A-1E85C048F3B0}"/>
  <p:tag name="GENSWF_ADVANCE_TIME" val="5.000"/>
  <p:tag name="ISPRING_CUSTOM_TIMING_USED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ED0CB4CA-0716-46FC-926A-1E85C048F3B0}"/>
  <p:tag name="GENSWF_ADVANCE_TIME" val="5.000"/>
  <p:tag name="ISPRING_CUSTOM_TIMING_USED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46B704B7-DBBA-45E5-8509-6830BD6833E3}"/>
  <p:tag name="GENSWF_ADVANCE_TIME" val="5.000"/>
  <p:tag name="ISPRING_CUSTOM_TIMING_USED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00614599-28A5-4A70-B055-392341B0BAEC}"/>
  <p:tag name="GENSWF_ADVANCE_TIME" val="5.000"/>
  <p:tag name="ISPRING_CUSTOM_TIMING_USE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5CB44AFF-EC9D-47B9-998C-693BC767109E}"/>
  <p:tag name="GENSWF_ADVANCE_TIME" val="5.000"/>
  <p:tag name="ISPRING_CUSTOM_TIMING_USED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5CB44AFF-EC9D-47B9-998C-693BC767109E}"/>
  <p:tag name="GENSWF_ADVANCE_TIME" val="5.000"/>
  <p:tag name="ISPRING_CUSTOM_TIMING_USED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F909BE00-A37E-47D8-85C8-DEA8CAACAC92}"/>
  <p:tag name="GENSWF_ADVANCE_TIME" val="5.000"/>
  <p:tag name="ISPRING_CUSTOM_TIMING_USED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5CB44AFF-EC9D-47B9-998C-693BC767109E}"/>
  <p:tag name="GENSWF_ADVANCE_TIME" val="5.000"/>
  <p:tag name="ISPRING_CUSTOM_TIMING_USED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4D067703-6390-4FCE-A7A2-7D7BBD2B94A8}"/>
  <p:tag name="GENSWF_ADVANCE_TIME" val="5.000"/>
  <p:tag name="ISPRING_CUSTOM_TIMING_USED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BE5F69FD-BDA1-4195-9D1E-E1EBFE33CDFB}"/>
  <p:tag name="GENSWF_ADVANCE_TIME" val="5.000"/>
  <p:tag name="ISPRING_CUSTOM_TIMING_US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Times New Roman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Times New Roman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78252</TotalTime>
  <Words>3046</Words>
  <Application>Microsoft Office PowerPoint</Application>
  <PresentationFormat>On-screen Show (4:3)</PresentationFormat>
  <Paragraphs>443</Paragraphs>
  <Slides>38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Wingdings</vt:lpstr>
      <vt:lpstr>Times New Roman</vt:lpstr>
      <vt:lpstr>Default Design</vt:lpstr>
      <vt:lpstr>Custom Design</vt:lpstr>
      <vt:lpstr>PowerPoint Presentation</vt:lpstr>
      <vt:lpstr>agenda</vt:lpstr>
      <vt:lpstr>my main points</vt:lpstr>
      <vt:lpstr>disclaimer</vt:lpstr>
      <vt:lpstr>why does this matter?</vt:lpstr>
      <vt:lpstr>following evidence is essential</vt:lpstr>
      <vt:lpstr>what is discount process?</vt:lpstr>
      <vt:lpstr>what is “mark-to-market” (MtM)?</vt:lpstr>
      <vt:lpstr>is there a long-term?</vt:lpstr>
      <vt:lpstr>long-term risk premia</vt:lpstr>
      <vt:lpstr>long-term risk premium 1962-2022</vt:lpstr>
      <vt:lpstr>equity return components (1 of 2)</vt:lpstr>
      <vt:lpstr>equity return components (2 of 2)</vt:lpstr>
      <vt:lpstr>long-term risk premium 1962-2024</vt:lpstr>
      <vt:lpstr>how likely is equity risk premium?</vt:lpstr>
      <vt:lpstr>base data (1 of 2)</vt:lpstr>
      <vt:lpstr>base data (2 of 2)</vt:lpstr>
      <vt:lpstr>random numbers on website</vt:lpstr>
      <vt:lpstr>expected long-term returns (1 of 2)</vt:lpstr>
      <vt:lpstr>expected long-term returns (2 of 2)</vt:lpstr>
      <vt:lpstr>single numbers presented as “results”</vt:lpstr>
      <vt:lpstr>reflecting long-term reality</vt:lpstr>
      <vt:lpstr>forecasting approaches</vt:lpstr>
      <vt:lpstr>simple financial contracts (1 of 13)</vt:lpstr>
      <vt:lpstr>simple financial contracts (2 of 13)</vt:lpstr>
      <vt:lpstr>simple financial contracts (3 of 13)</vt:lpstr>
      <vt:lpstr>simple financial contracts (4 of 13)</vt:lpstr>
      <vt:lpstr>simple financial contracts (5 of 13)</vt:lpstr>
      <vt:lpstr>simple financial contracts (6 of 13)</vt:lpstr>
      <vt:lpstr>simple financial contracts (7 of 13)</vt:lpstr>
      <vt:lpstr>simple financial contracts (8 of 13)</vt:lpstr>
      <vt:lpstr>simple financial contracts (9 of 13)</vt:lpstr>
      <vt:lpstr>simple financial contracts (10 of 13)</vt:lpstr>
      <vt:lpstr>simple financial contracts (11 of 13)</vt:lpstr>
      <vt:lpstr>simple financial contracts (12 of 13)</vt:lpstr>
      <vt:lpstr>simple financial contracts (13 of 13)</vt:lpstr>
      <vt:lpstr>hugely severe DB economic impact</vt:lpstr>
      <vt:lpstr>stop relying upon discount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 Pension Benefits</dc:title>
  <dc:creator>Jon</dc:creator>
  <cp:lastModifiedBy>Jon Spain</cp:lastModifiedBy>
  <cp:revision>912</cp:revision>
  <cp:lastPrinted>2019-11-26T22:37:46Z</cp:lastPrinted>
  <dcterms:created xsi:type="dcterms:W3CDTF">2016-03-08T22:01:13Z</dcterms:created>
  <dcterms:modified xsi:type="dcterms:W3CDTF">2025-05-29T21:11:34Z</dcterms:modified>
</cp:coreProperties>
</file>