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ink/ink3.xml" ContentType="application/inkml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ink/ink4.xml" ContentType="application/inkml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ink/ink5.xml" ContentType="application/inkml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406" r:id="rId3"/>
    <p:sldId id="421" r:id="rId4"/>
    <p:sldId id="418" r:id="rId5"/>
    <p:sldId id="424" r:id="rId6"/>
    <p:sldId id="405" r:id="rId7"/>
    <p:sldId id="455" r:id="rId8"/>
    <p:sldId id="280" r:id="rId9"/>
    <p:sldId id="317" r:id="rId10"/>
    <p:sldId id="294" r:id="rId11"/>
    <p:sldId id="416" r:id="rId12"/>
    <p:sldId id="380" r:id="rId13"/>
    <p:sldId id="265" r:id="rId14"/>
    <p:sldId id="442" r:id="rId15"/>
    <p:sldId id="425" r:id="rId16"/>
    <p:sldId id="443" r:id="rId17"/>
    <p:sldId id="335" r:id="rId18"/>
    <p:sldId id="270" r:id="rId19"/>
    <p:sldId id="258" r:id="rId20"/>
    <p:sldId id="261" r:id="rId21"/>
    <p:sldId id="423" r:id="rId22"/>
    <p:sldId id="336" r:id="rId23"/>
    <p:sldId id="273" r:id="rId24"/>
    <p:sldId id="390" r:id="rId25"/>
    <p:sldId id="271" r:id="rId26"/>
    <p:sldId id="433" r:id="rId27"/>
    <p:sldId id="463" r:id="rId28"/>
    <p:sldId id="275" r:id="rId29"/>
    <p:sldId id="452" r:id="rId30"/>
    <p:sldId id="328" r:id="rId31"/>
    <p:sldId id="456" r:id="rId32"/>
    <p:sldId id="444" r:id="rId33"/>
    <p:sldId id="325" r:id="rId34"/>
    <p:sldId id="454" r:id="rId35"/>
    <p:sldId id="445" r:id="rId36"/>
    <p:sldId id="446" r:id="rId37"/>
    <p:sldId id="426" r:id="rId38"/>
    <p:sldId id="457" r:id="rId39"/>
    <p:sldId id="448" r:id="rId40"/>
    <p:sldId id="427" r:id="rId41"/>
    <p:sldId id="441" r:id="rId42"/>
    <p:sldId id="450" r:id="rId43"/>
    <p:sldId id="464" r:id="rId44"/>
    <p:sldId id="453" r:id="rId45"/>
    <p:sldId id="292" r:id="rId46"/>
    <p:sldId id="462" r:id="rId47"/>
  </p:sldIdLst>
  <p:sldSz cx="9144000" cy="6858000" type="screen4x3"/>
  <p:notesSz cx="7102475" cy="10233025"/>
  <p:custDataLst>
    <p:tags r:id="rId50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modifyVerifier cryptProviderType="rsaAES" cryptAlgorithmClass="hash" cryptAlgorithmType="typeAny" cryptAlgorithmSid="14" spinCount="100000" saltData="f4kgI/JNTyttpB9UgtPT9Q==" hashData="j+4OyRQiBXLfnwRb2sOpeMnw3UhLUruXde8lFt5rGew5MyCMQmGUnk4SaVKojKiOX6YA+ZbRbU9u9KzyM6NmA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150" autoAdjust="0"/>
  </p:normalViewPr>
  <p:slideViewPr>
    <p:cSldViewPr>
      <p:cViewPr varScale="1">
        <p:scale>
          <a:sx n="64" d="100"/>
          <a:sy n="64" d="100"/>
        </p:scale>
        <p:origin x="19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9DE15D-45AD-3359-B23F-FB529D269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512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645F9-1CC9-99F6-05F1-A700759991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6" y="0"/>
            <a:ext cx="3078163" cy="512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E92E0-7FBC-4A29-91D6-58990D15D074}" type="datetimeFigureOut">
              <a:rPr lang="en-GB" smtClean="0"/>
              <a:t>22/03/2026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3F529-320E-A17D-1C20-BE534A99A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0855"/>
            <a:ext cx="3078163" cy="512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E9D11-CAA0-F608-9C3A-FADB28530D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6" y="9720855"/>
            <a:ext cx="3078163" cy="512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577ED-08DC-45D5-BE21-CC6BF4EC94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37:08.6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16528 7338 0,'35'0'203,"18"0"-203,53 0 16,-18 0-1,-18 0-15,1 0 16,-36 0-16,-17 0 16,0 0-16,17-18 328,53 18-328,18-35 15,17 17-15,-70 18 16,0-35-16,18 35 16,-36 0-16,-17-18 15,-1 18-15,19 0 953,16 0-937,1 0-16,53 0 16,-35 0-16,88 0 15,-1-53-15,-70 53 16,36-17-16,-36 17 15,-17-36-15,17 36 16,-71 0 0,1-17 452,-36-1-436,18-17-32,-35 17 15,35-17-15,0 0 16,-35-1-16,35 19 16,-18-36-16,18 35 15,-35-17-15,35 17 16,-18-17-16,18 17 15,0 1-15,0-1 16,0 0-16,-17 18 16,17-17-16,0-18 375,0-18-360,0 17 1,0 1 0,0 0-1,0 0-15,0 17 16,0 0-16,0 1 15,0-19 17,-18 19 296,-52 17-313,-54 0-15,1 0 16,34 0-16,1 0 16,18 0-1,17 0-15,-35 0 16,35 0-16,0 0 16,0 0-16,18 0 15,-1 0-15,19 0 47,-19 0 16,-34 0-48,52 0 1,0 0-16,1 0 15,-1 0 157,-35 0-156,36 0-16,-1 0 16,-70 0-1,70 0 1,1 0 78,-19 35-94,-17 18 15,36-35-15,-1-1 16,-17 1-16,0-18 15,17 35-15,0-17 16,-17-1 0,17 19 249,1-19-249,-1-17 0,18 18-16,0 0 15,-18 17 1,-17 35 15,18-70-31,17 18 16,0 17-1,0 1 110,0-19-109,0 1 0,0 0-16,0-1 15,0 1-15,0-1 16,0 1-16,0 0 15,0-1-15,0 19 16,0-19 0,0 1-1,0 0-15,0-1 16,0 1 0,0 17-1,0 0 1,0 1 31,0-1 93,0 0-140,35-35 32,-18 0 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48:28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10548 8026 0,'53'0'234,"-18"0"-218,53 0-16,-17 0 15,0 0-15,-1 0 16,-35 0-16,1-18 16,-19 18-16,-34 0 750,-1 0-578,0 18-157,1-18 16,17 17-15,-18-17 0,-17 0-16,35 36 1125,0-1-1000,0-17-110,17-1 17,1 1-17,-53-18 204,-18 0-203,18 0-1,-1 0-15,-17 0 16,1-35-16,16 35 15,19 0 142,52 0 15,0 0-172,89 0 15,-54 0-15,1 0 16,-18-18-16,0 18 15,-18 0-15,-88 0 219,53-18-203,-18 18-16,1 0 15,-19 0 1,19 0-16,-19 0 16,1 0-1,-18 0 1,36 0 0,-1 0-16,-17 0 15,-1 0-15,19 0 16,-1 0-16,1 0 15,-1 0 17,53 0 108,71 0-140,-18 0 16,36 0-16,-1 0 16,1 0-16,-71 0 15,-1 0-15,-34 0 16,0-17 109,-36-1-47,0 18-62,-17 0-16,-35 0 15,34 0-15,-17 0 16,0-18-16,-17 18 15,17 0-15,-18-35 16,19 35-16,-37-18 16,36 18-16,-17 0 15,52 0-15,-35 0 16,36 0-16,-1 0 16,0 0-16,1 0 15,-1 0 1,-17 0-1,0 0-15,-18 0 16,0 0-16,0 0 16,-18 0-16,1 0 15,17 0 1,0 0-16,18 0 16,17 0 296,18 36-296,0-1-16,0 0 15,0 1-15,71 16 16,-54-52-16,124 36 16,-105-36-16,69 0 15,-52 17-15,0-17 16,-18 0-16,54 0 15,-54 0 235,0 0-250,36 36 16,-18-36-16,17 0 16,1 0-16,-18 0 15,0 0-15,17 0 16,-52 0-16,35 0 16,-18 0-16,0 0 31,-17 0-31,-18-18 484,0-17-468,0-1 15,0 19-31,0-1 16,0 1-1,35-1 32,-35 0 63,0-17-95,18 17 16,-18 1-31,0-1 32,0-17-17,18 17-15,-18 0 32,0-17-1,0 0 16,0 17-47,17 18 31,-17-17-31,0-19 156,0 19-140,-17-1-16,-1 0 15,-53-17-15,-35-18 16,1 18-16,-19 17 16,-17 18-1,18-35-15,-1 35 16,71-18-16,18 18 16,-18 0-16,35 0 234,1 0-218,-19 0-16,1 0 15,0 36-15,0-19 16,-1 19-16,-17 17 15,1-36-15,34 18 16,0-35 0,1 0-1,-1 36-15,0-36 16,1 17-16,-1-17 16,0 18-1,18 17 95,-17-17-95,17 0 1,0 17-16,0-18 15,0 19-15,0-19 16,0 1-16,0 17 16,0 1-16,0-19 15,0 1-15,53 17 16,-36-17-16,19-18 16,17 17-1,-18 1-15,0-18 16,-17 0-1,-1 0 1,1 0 0,0 0-1,-1 0 1,19 0 0,-1 35-1,35-35-15,-34 18 16,17-18-16,-1 0 15,-34 0-15,17 18 16,1-1-16,-19-17 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38:15.5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2822 17498 0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38:15.5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2822 17498 0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38:15.5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2822 17498 0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0T14:08:46.1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1 110 24575,'17'-11'0,"34"-4"0,26 0 0,16-2 0,15 1 0,7 4 0,-5 4 0,-10-3 0,-11 6 0,-15 10 0,-13 4 0,-7 1 0,-7-2 0,1-2 0,-8-2-8191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0T14:08:49.3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241 8 24575,'0'-5'0,"11"3"0,9 14 0,2 10 0,-9 19 0,-12 2 0,-23-1 0,-14-1 0,-7-8 0,-6-4 0,-2-6 0,9-3 0,5 3 0,10-5-8191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8513" cy="5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05" y="0"/>
            <a:ext cx="3078513" cy="5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7" y="4860401"/>
            <a:ext cx="5682644" cy="460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19166"/>
            <a:ext cx="3078513" cy="51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5" y="9719166"/>
            <a:ext cx="3078513" cy="51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C08475-B0A0-4781-9D71-EAEB96F35D4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2007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24600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2387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6746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99948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317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A3EAC-E62B-7F41-3F5C-D72E406A5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98116D-AB94-BD1D-4B6C-B56D073B1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DF97BA-0EFE-1C0B-EA99-8718617AF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82AFB-A75F-60C3-10F0-B624902EC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71776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40185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46258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87754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54272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4280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0705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8505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99808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81587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0484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08475-B0A0-4781-9D71-EAEB96F35D4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27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13220-A0AD-9C90-7D7E-9EDFF6DAF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E0763D-AB29-5F0F-4539-8B7421C01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1DC313-0CC6-1F5F-7EFB-95ACDC40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6C8C9-486E-EAC2-4F67-5E3BD080D0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08475-B0A0-4781-9D71-EAEB96F35D4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97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3342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027BF-CB6D-EBE6-13CA-A8B403A57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40C2C-BF3B-86D0-6CEC-387D87009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554DDD-EE7B-5ED2-D587-E5A216F03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C0E04-00B6-1571-9738-C52EDF8F3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5829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332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6689B-D05B-C208-8C01-34340F229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7760BA-4DA8-6756-EC1F-3A55CD46DC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536CB6-257B-7D5B-066C-BD53435A5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D344D-352E-0C4B-9C9B-E87DD150C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1589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48514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B138B-A681-877D-A0B9-1A1CA3036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1E38C-56C0-A922-7A28-DFC2C83E6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02A73-E9EA-1370-B42D-ED3AA0D44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3EB56-BA54-AB49-C1DA-1C8B4E241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18086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07195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C01D8-E4BE-CCC5-1DE3-7C5A0E408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ABDEF4-00F1-97CE-1919-1A1E68C62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A9313-AFFD-6A00-11D8-EDEAD1BEB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29D5E-9CA8-DF8B-5D48-353F11E027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46908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BE4E0-B08B-4D89-2C0C-1692DCD1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957AE-03C1-0382-7A47-85AD0E62E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A2A1E2-8FE7-11B5-B29C-633C7BA31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77263-8D72-AF30-B701-FFF61471D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4554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324B2-8D7A-DF65-7B61-4614787FB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DCDD9B-322B-4027-6C7A-7A75CBEE3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703D2-9CC1-2826-3155-D3A16F2F8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24D03-7288-BFBC-2795-B2568749B3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297749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844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D0BD6-546D-14D3-91DF-E2A0BA59E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0B3B0-BEF7-93B0-2987-6ADC223BB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7EF187-5536-B54C-EC5E-BD510ABDE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7A701-9DC5-0914-3E3F-F513D8E69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40205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600-2B19-AF10-7E42-6ABC02139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631B46-8C0F-7DD0-22EB-4AC031892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6AB3A6-2F8D-B0FA-24BD-93FBBA731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2BAC7-A0B1-B1DD-406C-5BEF5190AB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933914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2268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55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049548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1D28B-AD32-6CC2-5225-D20A928D8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75C55-F003-1A8A-C64F-A14B47610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26C0D9-D52C-AB70-4F46-0281C9BF8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40D3D-8832-7BCF-35A9-D7E185DF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379098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F2A86-FA56-2B15-E6A5-3091C8EAE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E96D28-4E07-157C-1634-5108A860F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09085-1946-3C49-784F-2B756BF5D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0D55B-C260-E7B6-B032-213A7E8EC2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452270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EDB6C-09FD-D3CC-AF29-FDBC6142B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710AE8-C745-A8B5-CE84-642A5BACB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AEB8C-D390-2F7A-22AF-99F4787F8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3113A-D95E-E8FA-93B9-9799FA613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51548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66013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E63E9-F7AD-8BF4-8740-7AAEEB021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7E527B-A534-2446-520F-3A0D57B56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6521A8-94B5-6A71-D548-FA230D177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A3CDD-07C3-3572-7D50-FE7B9172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2345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C840D-253A-98CA-58AF-B7F6D6284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1ABB15-308C-FBFE-8D54-696B89CF6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D27A6-F359-9922-C231-CC3C29E5F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71B48-44BD-60F6-BAB9-95A63C5E9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1880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7768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5921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07165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5173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(22 Mar 2026)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F4C2-ECD4-4173-A8A2-54DD62BBB7EC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30987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(22 Mar 2026)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F0C5-916B-4964-BED7-9019FB06351F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193990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(22 Mar 2026)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ED3C-23FC-4026-82EB-143C58BCBA3F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41219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(22 Mar 2026)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2FA0-8514-47EB-AED7-3533808DEB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61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(22 Mar 2026)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B9C0-8778-4839-9F30-6E7B00207E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929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(22 Mar 2026)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42A8-467D-41B8-8733-CF21F7D0B1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912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(22 Mar 2026)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2676-09BC-41EF-A4AB-A4B0E92397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9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(22 Mar 2026)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A225-EA0F-4D86-B976-F6B0FF8349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(22 Mar 2026)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9BD5-F723-451D-9746-512EAEADB3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868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(22 Mar 2026)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6F69-40C1-495B-A669-31B3AB7CAB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327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(22 Mar 2026)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EB6A-AAE5-4349-B634-C064C41BCC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08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776" y="0"/>
            <a:ext cx="6119913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(?? ??? 2026)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916C-2ABF-43AE-A9B9-70B67B4FD056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1551898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(22 Mar 2026)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F000-35ED-4C45-A40D-F856462F84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139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(22 Mar 2026)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40B3-C37A-4064-9C8D-7D651CBB26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724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(22 Mar 2026)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9C57-6A05-4780-9E35-1E3D5C1E83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37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(22 Mar 2026)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DE1EF-07E0-4948-85ED-CD9A7ADC69AF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371753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81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(22 Mar 2026)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248-177C-4DCB-BF31-19987DEF6CCB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416456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(22 Mar 2026)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9C908-C7F9-4211-AB1D-7A32A96B3071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365061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(22 Mar 2026)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05EF-36EB-4BB3-8155-C7E963C78B14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299060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800" y="0"/>
            <a:ext cx="6120679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(?? ??? 2026)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FE078-4B13-44AD-889A-1DED68410D5C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45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D5F59-15C8-7064-19A2-270DEAFDA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1224136" cy="11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0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(22 Mar 2026)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EF7B5-3B12-414D-B882-8933DB7FD6D6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238252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(22 Mar 2026)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5078-46E5-400C-9F2C-695DB747374A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212631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dirty="0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849" y="0"/>
            <a:ext cx="547184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 altLang="en-US" dirty="0"/>
              <a:t>Jon Spain : Discount Process Is The Problem (22 Mar 2026)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20A5679-EB2A-4644-9C03-92A7975E7811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B3A6B-831A-091A-FAF5-DFBABF7A68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" y="-27384"/>
            <a:ext cx="1112912" cy="104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u="sng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/>
              <a:t>Jon Spain : Discount Process Is The Problem (22 Mar 2026)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8EE3D0-E107-4505-970E-E2B98F1AFA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Times New Roman" panose="02020603050405020304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scrate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5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4" Type="http://schemas.openxmlformats.org/officeDocument/2006/relationships/customXml" Target="../ink/ink1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9.png"/><Relationship Id="rId4" Type="http://schemas.openxmlformats.org/officeDocument/2006/relationships/customXml" Target="../ink/ink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scrate.com/adjustments_chart.htm" TargetMode="External"/><Relationship Id="rId3" Type="http://schemas.openxmlformats.org/officeDocument/2006/relationships/notesSlide" Target="../notesSlides/notesSlide27.xml"/><Relationship Id="rId7" Type="http://schemas.openxmlformats.org/officeDocument/2006/relationships/hyperlink" Target="https://www.discrate.com/caution_chart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hyperlink" Target="https://www.discrate.com/annuity_chart.htm" TargetMode="External"/><Relationship Id="rId5" Type="http://schemas.openxmlformats.org/officeDocument/2006/relationships/hyperlink" Target="https://www.discrate.com/success_chart.htm" TargetMode="External"/><Relationship Id="rId4" Type="http://schemas.openxmlformats.org/officeDocument/2006/relationships/hyperlink" Target="https://www.discrate.com/fund_chart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37.xml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28.png"/><Relationship Id="rId4" Type="http://schemas.openxmlformats.org/officeDocument/2006/relationships/customXml" Target="../ink/ink6.xml"/><Relationship Id="rId9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://www.ukrpi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67BFA1-E067-4BC0-8DDB-E08FD932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25963"/>
          </a:xfrm>
        </p:spPr>
        <p:txBody>
          <a:bodyPr/>
          <a:lstStyle/>
          <a:p>
            <a:pPr algn="ctr"/>
            <a:r>
              <a:rPr lang="en-GB" altLang="en-US" sz="4400" b="1" u="sng" dirty="0"/>
              <a:t>Discount Process Is The Problem</a:t>
            </a:r>
          </a:p>
          <a:p>
            <a:endParaRPr lang="en-GB" dirty="0"/>
          </a:p>
          <a:p>
            <a:pPr algn="ctr" eaLnBrk="1" hangingPunct="1">
              <a:lnSpc>
                <a:spcPct val="90000"/>
              </a:lnSpc>
            </a:pPr>
            <a:r>
              <a:rPr lang="en-GB" altLang="en-US" sz="4400" dirty="0"/>
              <a:t>An “</a:t>
            </a:r>
            <a:r>
              <a:rPr lang="en-GB" altLang="en-US" sz="4400" dirty="0">
                <a:hlinkClick r:id="" action="ppaction://noaction"/>
              </a:rPr>
              <a:t>Off-Market Approach</a:t>
            </a:r>
            <a:r>
              <a:rPr lang="en-GB" altLang="en-US" sz="4400" dirty="0"/>
              <a:t>”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algn="ctr" eaLnBrk="1" hangingPunct="1">
              <a:lnSpc>
                <a:spcPct val="90000"/>
              </a:lnSpc>
            </a:pPr>
            <a:r>
              <a:rPr lang="en-GB" altLang="en-US" sz="4400" dirty="0"/>
              <a:t>Jon Spain (22 Mar 2026)</a:t>
            </a:r>
          </a:p>
          <a:p>
            <a:pPr algn="ctr" eaLnBrk="1" hangingPunct="1">
              <a:lnSpc>
                <a:spcPct val="90000"/>
              </a:lnSpc>
            </a:pPr>
            <a:endParaRPr lang="en-GB" altLang="en-US" sz="4400" dirty="0"/>
          </a:p>
          <a:p>
            <a:r>
              <a:rPr lang="en-GB" sz="3600" dirty="0">
                <a:hlinkClick r:id="rId2"/>
              </a:rPr>
              <a:t>www.discrate.com</a:t>
            </a:r>
            <a:endParaRPr lang="en-GB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9913A-2B13-46D3-80CB-E1A60F6A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7664" y="0"/>
            <a:ext cx="7416824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198A7-CD19-4AF4-B40E-ADC77EB8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916C-2ABF-43AE-A9B9-70B67B4FD056}" type="slidenum">
              <a:rPr lang="en-GB" altLang="en-US" smtClean="0"/>
              <a:pPr>
                <a:defRPr/>
              </a:pPr>
              <a:t>1</a:t>
            </a:fld>
            <a:r>
              <a:rPr lang="en-GB" altLang="en-US" dirty="0"/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342806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what is discount process?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6088" y="1196752"/>
            <a:ext cx="8374384" cy="4669631"/>
          </a:xfrm>
        </p:spPr>
        <p:txBody>
          <a:bodyPr/>
          <a:lstStyle/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discounting principle known for over 2 millennia</a:t>
            </a: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only adopted for longer-term finance in late 18th century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suppose precise return of 3 % pa for next year is certain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103 due in a year’s time can be financed by initial 100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converting future cashflows to present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4064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discount rate inverse of investment return, not just abstract</a:t>
            </a:r>
          </a:p>
          <a:p>
            <a:pPr marL="400050" lvl="1" indent="4064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used by </a:t>
            </a: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actuaries, accountants, project managers, scammers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 don't live in such a secure financial environment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4445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lack of certainty, much longer periods, assets not just cash 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future unknowable =&gt; no uniquely correct discount rate</a:t>
            </a:r>
          </a:p>
          <a:p>
            <a:pPr lvl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altLang="en-US" dirty="0"/>
              <a:t>liquidity problems not identifiable in advance</a:t>
            </a: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10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61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46089" y="829146"/>
            <a:ext cx="8229600" cy="648072"/>
          </a:xfrm>
        </p:spPr>
        <p:txBody>
          <a:bodyPr/>
          <a:lstStyle/>
          <a:p>
            <a:r>
              <a:rPr lang="en-GB" altLang="en-US" dirty="0"/>
              <a:t>what is “mark-to-market” (MtM)?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18220"/>
            <a:ext cx="8362950" cy="4237931"/>
          </a:xfrm>
        </p:spPr>
        <p:txBody>
          <a:bodyPr/>
          <a:lstStyle/>
          <a:p>
            <a:pPr eaLnBrk="1" hangingPunct="1"/>
            <a:r>
              <a:rPr lang="en-GB" altLang="en-US" dirty="0"/>
              <a:t>“realistic appraisal of current financial situation”</a:t>
            </a:r>
          </a:p>
          <a:p>
            <a:pPr eaLnBrk="1" hangingPunct="1"/>
            <a:r>
              <a:rPr lang="en-GB" altLang="en-US" dirty="0"/>
              <a:t>market may sometimes appear illogical</a:t>
            </a:r>
          </a:p>
          <a:p>
            <a:pPr eaLnBrk="1" hangingPunct="1"/>
            <a:r>
              <a:rPr lang="en-GB" altLang="en-US" dirty="0"/>
              <a:t>… implying that opportunities exist for profits</a:t>
            </a:r>
          </a:p>
          <a:p>
            <a:pPr eaLnBrk="1" hangingPunct="1"/>
            <a:r>
              <a:rPr lang="en-GB" altLang="en-US" dirty="0"/>
              <a:t>markets are run by traders</a:t>
            </a:r>
          </a:p>
          <a:p>
            <a:pPr lvl="1" eaLnBrk="1" hangingPunct="1"/>
            <a:r>
              <a:rPr lang="en-GB" altLang="en-US" dirty="0"/>
              <a:t>traders decide where </a:t>
            </a:r>
            <a:r>
              <a:rPr lang="en-GB" altLang="en-US" b="1" dirty="0"/>
              <a:t>THEY</a:t>
            </a:r>
            <a:r>
              <a:rPr lang="en-GB" altLang="en-US" dirty="0"/>
              <a:t> want to be (pricing) </a:t>
            </a:r>
            <a:r>
              <a:rPr lang="en-GB" altLang="en-US" b="1" dirty="0"/>
              <a:t>NOW</a:t>
            </a:r>
            <a:endParaRPr lang="en-GB" altLang="en-US" dirty="0"/>
          </a:p>
          <a:p>
            <a:pPr eaLnBrk="1" hangingPunct="1"/>
            <a:r>
              <a:rPr lang="en-GB" altLang="en-US" dirty="0"/>
              <a:t>long-term funding depends upon long-term future</a:t>
            </a:r>
          </a:p>
          <a:p>
            <a:pPr lvl="1" eaLnBrk="1" hangingPunct="1"/>
            <a:r>
              <a:rPr lang="en-GB" altLang="en-US" dirty="0"/>
              <a:t>if there is one (always needs to be considered)</a:t>
            </a:r>
          </a:p>
          <a:p>
            <a:pPr eaLnBrk="1" hangingPunct="1"/>
            <a:r>
              <a:rPr lang="en-GB" altLang="en-US" dirty="0"/>
              <a:t>many possible alternatives (labelled “off-market”)</a:t>
            </a:r>
          </a:p>
          <a:p>
            <a:pPr eaLnBrk="1" hangingPunct="1"/>
            <a:r>
              <a:rPr lang="en-GB" altLang="en-US" dirty="0"/>
              <a:t>why sub-contract L-T assumptions to S-T traders?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0"/>
            <a:ext cx="6912001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EE8D2B9-C805-45E9-808D-7DA1851E8CE0}" type="slidenum">
              <a:rPr lang="en-GB" altLang="en-US" smtClean="0">
                <a:latin typeface="Times New Roman" panose="02020603050405020304" pitchFamily="18" charset="0"/>
              </a:rPr>
              <a:pPr/>
              <a:t>11</a:t>
            </a:fld>
            <a:r>
              <a:rPr lang="en-GB" altLang="en-US" dirty="0">
                <a:latin typeface="Times New Roman" panose="02020603050405020304" pitchFamily="18" charset="0"/>
              </a:rPr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07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is there a long-term?</a:t>
            </a:r>
            <a:endParaRPr lang="en-GB" alt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predators exist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private (internal or external)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public  (regulators)</a:t>
            </a:r>
            <a:endParaRPr lang="en-GB" altLang="en-US" dirty="0"/>
          </a:p>
          <a:p>
            <a:pPr eaLnBrk="1" hangingPunct="1"/>
            <a:r>
              <a:rPr lang="en-US" altLang="en-US" dirty="0"/>
              <a:t>how much long-term confidence can there be?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for trustees, members, sponsors, policyholders …</a:t>
            </a:r>
            <a:endParaRPr lang="en-GB" altLang="en-US" dirty="0"/>
          </a:p>
          <a:p>
            <a:pPr eaLnBrk="1" hangingPunct="1"/>
            <a:r>
              <a:rPr lang="en-US" altLang="en-US" dirty="0"/>
              <a:t>essential for issues to be discussed in depth</a:t>
            </a:r>
            <a:endParaRPr lang="en-GB" altLang="en-US" dirty="0"/>
          </a:p>
          <a:p>
            <a:pPr eaLnBrk="1" hangingPunct="1"/>
            <a:r>
              <a:rPr lang="en-US" altLang="en-US" dirty="0"/>
              <a:t>stakeholders entitled to follow own views</a:t>
            </a:r>
            <a:endParaRPr lang="en-GB" altLang="en-US" dirty="0"/>
          </a:p>
          <a:p>
            <a:pPr eaLnBrk="1" hangingPunct="1"/>
            <a:r>
              <a:rPr lang="en-US" altLang="en-US" dirty="0"/>
              <a:t>crucial that agreed approaches are fully documented</a:t>
            </a:r>
          </a:p>
          <a:p>
            <a:pPr lvl="1" eaLnBrk="1" hangingPunct="1"/>
            <a:r>
              <a:rPr lang="en-US" altLang="en-US" dirty="0"/>
              <a:t>do “SIP” and “SFP” really cover long-term issues (DB)?</a:t>
            </a:r>
          </a:p>
          <a:p>
            <a:pPr eaLnBrk="1" hangingPunct="1"/>
            <a:r>
              <a:rPr lang="en-US" altLang="en-US" dirty="0"/>
              <a:t>equity risk premia (history and likelihood)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AF6CA-6A9A-4D4B-A9F5-B55AF7D2C4B0}" type="slidenum">
              <a:rPr lang="en-GB" altLang="en-US" sz="1800" smtClean="0"/>
              <a:pPr>
                <a:spcBef>
                  <a:spcPct val="0"/>
                </a:spcBef>
              </a:pPr>
              <a:t>12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long-term risk premia</a:t>
            </a:r>
            <a:endParaRPr lang="en-GB" alt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over rolling periods of 15 years</a:t>
            </a:r>
          </a:p>
          <a:p>
            <a:pPr eaLnBrk="1" hangingPunct="1"/>
            <a:r>
              <a:rPr lang="en-US" altLang="en-US" dirty="0"/>
              <a:t>mean equity return </a:t>
            </a:r>
            <a:r>
              <a:rPr lang="en-US" altLang="en-US" sz="3600" dirty="0">
                <a:solidFill>
                  <a:srgbClr val="FF0000"/>
                </a:solidFill>
              </a:rPr>
              <a:t>minus</a:t>
            </a:r>
            <a:r>
              <a:rPr lang="en-US" altLang="en-US" dirty="0"/>
              <a:t> mean bond return</a:t>
            </a:r>
          </a:p>
          <a:p>
            <a:pPr eaLnBrk="1" hangingPunct="1"/>
            <a:r>
              <a:rPr lang="en-US" altLang="en-US" dirty="0"/>
              <a:t>equity return partly capital and partly income</a:t>
            </a:r>
          </a:p>
          <a:p>
            <a:pPr lvl="1" eaLnBrk="1" hangingPunct="1"/>
            <a:r>
              <a:rPr lang="en-US" altLang="en-US" dirty="0"/>
              <a:t>also true for bonds but variability lower</a:t>
            </a:r>
          </a:p>
          <a:p>
            <a:pPr marL="57150" indent="0" eaLnBrk="1" hangingPunct="1"/>
            <a:r>
              <a:rPr lang="en-US" altLang="en-US" dirty="0"/>
              <a:t>long-term equity return components</a:t>
            </a:r>
          </a:p>
          <a:p>
            <a:pPr marL="57150" indent="0" eaLnBrk="1" hangingPunct="1"/>
            <a:r>
              <a:rPr lang="en-GB" altLang="en-US" dirty="0"/>
              <a:t>long-term equity risk premia (adjusted capital growth)</a:t>
            </a:r>
          </a:p>
          <a:p>
            <a:pPr marL="57150" indent="0" eaLnBrk="1" hangingPunct="1"/>
            <a:r>
              <a:rPr lang="en-US" altLang="en-US" dirty="0"/>
              <a:t>likelihood of equity risk premium (random numbers)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5656" y="0"/>
            <a:ext cx="720003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</a:t>
            </a:r>
            <a:r>
              <a:rPr lang="en-GB" altLang="en-US" dirty="0"/>
              <a:t>)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AF6CA-6A9A-4D4B-A9F5-B55AF7D2C4B0}" type="slidenum">
              <a:rPr lang="en-GB" altLang="en-US" sz="1800" smtClean="0"/>
              <a:pPr>
                <a:spcBef>
                  <a:spcPct val="0"/>
                </a:spcBef>
              </a:pPr>
              <a:t>13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81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33811" y="787752"/>
            <a:ext cx="8229600" cy="841047"/>
          </a:xfrm>
        </p:spPr>
        <p:txBody>
          <a:bodyPr/>
          <a:lstStyle/>
          <a:p>
            <a:pPr eaLnBrk="1" hangingPunct="1"/>
            <a:r>
              <a:rPr lang="en-GB" altLang="en-US" dirty="0"/>
              <a:t>equity return components (1 of 2)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80589" y="1556792"/>
            <a:ext cx="8229600" cy="4032449"/>
          </a:xfrm>
        </p:spPr>
        <p:txBody>
          <a:bodyPr/>
          <a:lstStyle/>
          <a:p>
            <a:pPr eaLnBrk="1" hangingPunct="1"/>
            <a:r>
              <a:rPr lang="en-GB" altLang="en-US" dirty="0"/>
              <a:t>periods of 15 years (data 19</a:t>
            </a:r>
            <a:r>
              <a:rPr lang="en-GB" altLang="en-US" sz="3600" dirty="0">
                <a:solidFill>
                  <a:srgbClr val="FF0000"/>
                </a:solidFill>
              </a:rPr>
              <a:t>6</a:t>
            </a:r>
            <a:r>
              <a:rPr lang="en-GB" altLang="en-US" dirty="0"/>
              <a:t>2 to 2025)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7056017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26509F-2F24-41E9-B070-CA3BBE7EEFD3}" type="slidenum">
              <a:rPr lang="en-GB" altLang="en-US" sz="1800" smtClean="0"/>
              <a:pPr>
                <a:spcBef>
                  <a:spcPct val="0"/>
                </a:spcBef>
              </a:pPr>
              <a:t>14</a:t>
            </a:fld>
            <a:r>
              <a:rPr lang="en-GB" altLang="en-US" sz="1800" dirty="0"/>
              <a:t> of 45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F98CC-4229-6E14-FF08-27B54337B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9" y="2181214"/>
            <a:ext cx="6881456" cy="4488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090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A7F0B-DFE9-84E5-598F-4D2388A78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687110A-3660-298D-D047-D2197DAAA0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811" y="787752"/>
            <a:ext cx="8229600" cy="841047"/>
          </a:xfrm>
        </p:spPr>
        <p:txBody>
          <a:bodyPr/>
          <a:lstStyle/>
          <a:p>
            <a:pPr eaLnBrk="1" hangingPunct="1"/>
            <a:r>
              <a:rPr lang="en-GB" altLang="en-US" dirty="0"/>
              <a:t>equity return components (2 of 2)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5835C535-7F6B-A5BE-DFE6-602D2046A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89" y="1556792"/>
            <a:ext cx="8229600" cy="4032449"/>
          </a:xfrm>
        </p:spPr>
        <p:txBody>
          <a:bodyPr/>
          <a:lstStyle/>
          <a:p>
            <a:pPr eaLnBrk="1" hangingPunct="1"/>
            <a:r>
              <a:rPr lang="en-GB" altLang="en-US" dirty="0"/>
              <a:t>example : period 15 years : Dec 2010 to Dec 2025</a:t>
            </a:r>
          </a:p>
          <a:p>
            <a:pPr eaLnBrk="1" hangingPunct="1"/>
            <a:r>
              <a:rPr lang="en-GB" altLang="en-US" dirty="0"/>
              <a:t>mean equity return total			07.58%</a:t>
            </a:r>
          </a:p>
          <a:p>
            <a:pPr eaLnBrk="1" hangingPunct="1"/>
            <a:r>
              <a:rPr lang="en-GB" altLang="en-US" dirty="0"/>
              <a:t>mean equity return capital		03.79%</a:t>
            </a:r>
          </a:p>
          <a:p>
            <a:pPr eaLnBrk="1" hangingPunct="1"/>
            <a:r>
              <a:rPr lang="en-GB" altLang="en-US" dirty="0"/>
              <a:t>mean gilt return total			01.58%</a:t>
            </a:r>
          </a:p>
          <a:p>
            <a:pPr eaLnBrk="1" hangingPunct="1"/>
            <a:r>
              <a:rPr lang="en-GB" altLang="en-US" dirty="0"/>
              <a:t>if only 50% capital growth had been achieved …</a:t>
            </a:r>
          </a:p>
          <a:p>
            <a:pPr lvl="1" eaLnBrk="1" hangingPunct="1"/>
            <a:r>
              <a:rPr lang="en-GB" altLang="en-US" dirty="0"/>
              <a:t>mean equity return reduced by 1.90%</a:t>
            </a:r>
          </a:p>
          <a:p>
            <a:pPr lvl="1" eaLnBrk="1" hangingPunct="1"/>
            <a:r>
              <a:rPr lang="en-GB" altLang="en-US" dirty="0"/>
              <a:t>mean equity risk premium falls from 6.00% to 4.10%</a:t>
            </a:r>
          </a:p>
          <a:p>
            <a:pPr eaLnBrk="1" hangingPunct="1"/>
            <a:r>
              <a:rPr lang="en-GB" altLang="en-US" dirty="0"/>
              <a:t>over 1952-2025, mean risk premium 2.79% =&gt; 0.28%</a:t>
            </a:r>
          </a:p>
          <a:p>
            <a:pPr lvl="1"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AF7DB-9DD3-D50E-FB72-9C20934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0"/>
            <a:ext cx="6912001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29702" name="Slide Number Placeholder 5">
            <a:extLst>
              <a:ext uri="{FF2B5EF4-FFF2-40B4-BE49-F238E27FC236}">
                <a16:creationId xmlns:a16="http://schemas.microsoft.com/office/drawing/2014/main" id="{3A08F11F-C227-CB4B-F510-EE0044F5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26509F-2F24-41E9-B070-CA3BBE7EEFD3}" type="slidenum">
              <a:rPr lang="en-GB" altLang="en-US" sz="1800" smtClean="0"/>
              <a:pPr>
                <a:spcBef>
                  <a:spcPct val="0"/>
                </a:spcBef>
              </a:pPr>
              <a:t>15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75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229600" cy="508917"/>
          </a:xfrm>
        </p:spPr>
        <p:txBody>
          <a:bodyPr/>
          <a:lstStyle/>
          <a:p>
            <a:pPr eaLnBrk="1" hangingPunct="1"/>
            <a:r>
              <a:rPr lang="en-US" altLang="en-US" dirty="0"/>
              <a:t>long-term risk premium 19</a:t>
            </a:r>
            <a:r>
              <a:rPr lang="en-US" altLang="en-US" dirty="0">
                <a:solidFill>
                  <a:schemeClr val="tx1"/>
                </a:solidFill>
              </a:rPr>
              <a:t>6</a:t>
            </a:r>
            <a:r>
              <a:rPr lang="en-US" altLang="en-US" dirty="0"/>
              <a:t>2-2025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0"/>
            <a:ext cx="6912000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AF6CA-6A9A-4D4B-A9F5-B55AF7D2C4B0}" type="slidenum">
              <a:rPr lang="en-GB" altLang="en-US" sz="1800" smtClean="0"/>
              <a:pPr>
                <a:spcBef>
                  <a:spcPct val="0"/>
                </a:spcBef>
              </a:pPr>
              <a:t>16</a:t>
            </a:fld>
            <a:r>
              <a:rPr lang="en-GB" altLang="en-US" sz="1800" dirty="0"/>
              <a:t> of 45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59F373-92BB-4666-B8A9-7AED72131493}"/>
                  </a:ext>
                </a:extLst>
              </p14:cNvPr>
              <p14:cNvContentPartPr/>
              <p14:nvPr/>
            </p14:nvContentPartPr>
            <p14:xfrm>
              <a:off x="5950080" y="2273400"/>
              <a:ext cx="800280" cy="368640"/>
            </p14:xfrm>
          </p:contentPart>
        </mc:Choice>
        <mc:Fallback xmlns:a14="http://schemas.microsoft.com/office/drawing/2010/main" xmlns:a16="http://schemas.microsoft.com/office/drawing/2014/main"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59F373-92BB-4666-B8A9-7AED721314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4240" y="2210040"/>
                <a:ext cx="83160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3F285C-BAB7-4147-83F2-B2F23D071EF9}"/>
                  </a:ext>
                </a:extLst>
              </p14:cNvPr>
              <p14:cNvContentPartPr/>
              <p14:nvPr/>
            </p14:nvContentPartPr>
            <p14:xfrm>
              <a:off x="3556080" y="2717640"/>
              <a:ext cx="546480" cy="267120"/>
            </p14:xfrm>
          </p:contentPart>
        </mc:Choice>
        <mc:Fallback xmlns:a14="http://schemas.microsoft.com/office/drawing/2010/main" xmlns:a16="http://schemas.microsoft.com/office/drawing/2014/main"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3F285C-BAB7-4147-83F2-B2F23D071E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0240" y="2654280"/>
                <a:ext cx="577800" cy="3938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BED0BD-B44D-F579-BCB3-28181BC97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2" y="1471109"/>
            <a:ext cx="7150528" cy="466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960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33811" y="787752"/>
            <a:ext cx="8229600" cy="841047"/>
          </a:xfrm>
        </p:spPr>
        <p:txBody>
          <a:bodyPr/>
          <a:lstStyle/>
          <a:p>
            <a:pPr eaLnBrk="1" hangingPunct="1"/>
            <a:r>
              <a:rPr lang="en-GB" altLang="en-US" dirty="0"/>
              <a:t>how likely is equity risk premium?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80589" y="1556792"/>
            <a:ext cx="8229600" cy="4032449"/>
          </a:xfrm>
        </p:spPr>
        <p:txBody>
          <a:bodyPr/>
          <a:lstStyle/>
          <a:p>
            <a:pPr eaLnBrk="1" hangingPunct="1"/>
            <a:r>
              <a:rPr lang="en-GB" altLang="en-US" dirty="0"/>
              <a:t>using 1,000 random numbers over 19</a:t>
            </a:r>
            <a:r>
              <a:rPr lang="en-GB" altLang="en-US" sz="3600" dirty="0">
                <a:solidFill>
                  <a:srgbClr val="FF0000"/>
                </a:solidFill>
              </a:rPr>
              <a:t>5</a:t>
            </a:r>
            <a:r>
              <a:rPr lang="en-GB" altLang="en-US" dirty="0"/>
              <a:t>2 to 2025 </a:t>
            </a:r>
          </a:p>
          <a:p>
            <a:pPr eaLnBrk="1" hangingPunct="1"/>
            <a:r>
              <a:rPr lang="en-GB" altLang="en-US" dirty="0"/>
              <a:t>correlated UK return differences over 15 years</a:t>
            </a:r>
          </a:p>
          <a:p>
            <a:pPr eaLnBrk="1" hangingPunct="1"/>
            <a:r>
              <a:rPr lang="en-GB" altLang="en-US" dirty="0"/>
              <a:t>non-correlated figures thought to be similar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3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26509F-2F24-41E9-B070-CA3BBE7EEFD3}" type="slidenum">
              <a:rPr lang="en-GB" altLang="en-US" sz="1800" smtClean="0"/>
              <a:pPr>
                <a:spcBef>
                  <a:spcPct val="0"/>
                </a:spcBef>
              </a:pPr>
              <a:t>17</a:t>
            </a:fld>
            <a:r>
              <a:rPr lang="en-GB" altLang="en-US" sz="1800" dirty="0"/>
              <a:t> of 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77098-9ED1-F47A-5F9D-62968402B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89367"/>
            <a:ext cx="5544616" cy="30409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129834"/>
            <a:ext cx="7048274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BCFB0D-9F73-490B-947D-E176D609894F}" type="slidenum">
              <a:rPr lang="en-GB" altLang="en-US" sz="1800" smtClean="0"/>
              <a:pPr>
                <a:spcBef>
                  <a:spcPct val="0"/>
                </a:spcBef>
              </a:pPr>
              <a:t>18</a:t>
            </a:fld>
            <a:r>
              <a:rPr lang="en-GB" altLang="en-US" sz="1800" dirty="0"/>
              <a:t> of 45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forecasting approaches</a:t>
            </a:r>
            <a:endParaRPr lang="en-US" altLang="en-US" dirty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82" y="1268760"/>
            <a:ext cx="8229600" cy="4670981"/>
          </a:xfrm>
        </p:spPr>
        <p:txBody>
          <a:bodyPr/>
          <a:lstStyle/>
          <a:p>
            <a:pPr eaLnBrk="1" hangingPunct="1"/>
            <a:r>
              <a:rPr lang="en-GB" altLang="en-US" dirty="0"/>
              <a:t>pick a number from the air </a:t>
            </a:r>
          </a:p>
          <a:p>
            <a:pPr lvl="1" eaLnBrk="1" hangingPunct="1"/>
            <a:r>
              <a:rPr lang="en-GB" altLang="en-US" dirty="0"/>
              <a:t>“fudge, judge &amp; bodge” (Staple Inn 25 October 1999)</a:t>
            </a:r>
          </a:p>
          <a:p>
            <a:pPr eaLnBrk="1" hangingPunct="1"/>
            <a:r>
              <a:rPr lang="en-GB" altLang="en-US" dirty="0"/>
              <a:t>look at what other actuaries do</a:t>
            </a:r>
          </a:p>
          <a:p>
            <a:pPr lvl="1" eaLnBrk="1" hangingPunct="1"/>
            <a:r>
              <a:rPr lang="en-GB" altLang="en-US" dirty="0"/>
              <a:t>but how did they obtain their numbers?</a:t>
            </a:r>
          </a:p>
          <a:p>
            <a:r>
              <a:rPr lang="en-GB" altLang="en-US" dirty="0"/>
              <a:t>“actuarial approaches” need to be more robust</a:t>
            </a:r>
            <a:endParaRPr lang="en-US" altLang="en-US" dirty="0"/>
          </a:p>
          <a:p>
            <a:r>
              <a:rPr lang="en-GB" dirty="0"/>
              <a:t>we need to focus upon strategy rather than tactics</a:t>
            </a:r>
          </a:p>
          <a:p>
            <a:r>
              <a:rPr lang="en-GB" dirty="0"/>
              <a:t>… so long as we credibly believe we have enough time</a:t>
            </a:r>
          </a:p>
          <a:p>
            <a:pPr lvl="1"/>
            <a:r>
              <a:rPr lang="en-GB" dirty="0"/>
              <a:t>say 15 years or longer</a:t>
            </a:r>
          </a:p>
          <a:p>
            <a:r>
              <a:rPr lang="en-GB" dirty="0"/>
              <a:t>“off-market” is actuary's tool for soaking up volatility</a:t>
            </a:r>
          </a:p>
          <a:p>
            <a:pPr lvl="1"/>
            <a:r>
              <a:rPr lang="en-US" dirty="0"/>
              <a:t>seeking long-term funding resilience</a:t>
            </a:r>
            <a:endParaRPr lang="en-GB" dirty="0"/>
          </a:p>
          <a:p>
            <a:endParaRPr lang="en-GB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reflecting long-term reality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66812"/>
            <a:ext cx="8229600" cy="45243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there IS one uniquely correct view of long-term future</a:t>
            </a:r>
          </a:p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 … but we don’t know it, hence assumptions needed</a:t>
            </a:r>
          </a:p>
          <a:p>
            <a:pPr lvl="1" eaLnBrk="1" hangingPunct="1">
              <a:defRPr/>
            </a:pPr>
            <a:r>
              <a:rPr lang="en-GB" altLang="en-US" dirty="0"/>
              <a:t>when? which way? how far? how long?</a:t>
            </a:r>
          </a:p>
          <a:p>
            <a:pPr lvl="1" eaLnBrk="1" hangingPunct="1">
              <a:defRPr/>
            </a:pPr>
            <a:r>
              <a:rPr lang="en-GB" altLang="en-US" dirty="0"/>
              <a:t>no such thing as free lunch over time</a:t>
            </a:r>
          </a:p>
          <a:p>
            <a:pPr eaLnBrk="1" hangingPunct="1">
              <a:defRPr/>
            </a:pPr>
            <a:r>
              <a:rPr lang="en-GB" altLang="en-US" dirty="0"/>
              <a:t>long-term can imply </a:t>
            </a:r>
            <a:r>
              <a:rPr lang="en-GB" altLang="en-US" b="1" dirty="0"/>
              <a:t>different</a:t>
            </a:r>
            <a:r>
              <a:rPr lang="en-GB" altLang="en-US" dirty="0"/>
              <a:t> restraints</a:t>
            </a:r>
          </a:p>
          <a:p>
            <a:pPr lvl="1" eaLnBrk="1" hangingPunct="1">
              <a:defRPr/>
            </a:pPr>
            <a:r>
              <a:rPr lang="en-GB" altLang="en-US" dirty="0"/>
              <a:t>can’t simultaneously aim “long” </a:t>
            </a:r>
            <a:r>
              <a:rPr lang="en-GB" altLang="en-US" b="1" dirty="0"/>
              <a:t>and</a:t>
            </a:r>
            <a:r>
              <a:rPr lang="en-GB" altLang="en-US" dirty="0"/>
              <a:t> “short”</a:t>
            </a:r>
          </a:p>
          <a:p>
            <a:pPr eaLnBrk="1" hangingPunct="1">
              <a:defRPr/>
            </a:pPr>
            <a:r>
              <a:rPr lang="en-GB" altLang="en-US" dirty="0"/>
              <a:t>“broadly right” better than “precisely wrong”</a:t>
            </a:r>
          </a:p>
          <a:p>
            <a:pPr eaLnBrk="1" hangingPunct="1">
              <a:defRPr/>
            </a:pPr>
            <a:r>
              <a:rPr lang="en-GB" altLang="en-US" dirty="0"/>
              <a:t>risk quantification “poorly” captured by single numbers</a:t>
            </a:r>
          </a:p>
          <a:p>
            <a:pPr eaLnBrk="1" hangingPunct="1">
              <a:defRPr/>
            </a:pPr>
            <a:r>
              <a:rPr lang="en-GB" altLang="en-US" dirty="0"/>
              <a:t>huge concentration on risk - without reward recognition</a:t>
            </a:r>
          </a:p>
          <a:p>
            <a:pPr eaLnBrk="1" hangingPunct="1">
              <a:defRPr/>
            </a:pPr>
            <a:r>
              <a:rPr lang="en-GB" altLang="en-US" dirty="0"/>
              <a:t>prudence only identifiable from best estimate</a:t>
            </a:r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9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94DCC9-5257-4007-BB62-9E1BF6554F89}" type="slidenum">
              <a:rPr lang="en-GB" altLang="en-US" sz="1800" smtClean="0"/>
              <a:pPr>
                <a:spcBef>
                  <a:spcPct val="0"/>
                </a:spcBef>
              </a:pPr>
              <a:t>19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views expressed are entirely personal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thanks are due to those who discussed issues over time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 and to those who have refused to engage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no way endorsed by UK actuarial profession - yet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actuaries claim to understand risks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probabilities rarely (if ever) disclosed to DB pension clients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DB pension schemes tied to discounting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required by regulators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doesn’t mean discounting must be useful for long term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actuaries and TPR responsible for stupid regulations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look at 2022 LDI debacle (move on, nothing to see)</a:t>
            </a: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9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2</a:t>
            </a:fld>
            <a:r>
              <a:rPr lang="en-GB" altLang="en-US" sz="1800" dirty="0"/>
              <a:t> of 45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altLang="en-US" dirty="0"/>
              <a:t>disclaimer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493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229600" cy="508917"/>
          </a:xfrm>
        </p:spPr>
        <p:txBody>
          <a:bodyPr/>
          <a:lstStyle/>
          <a:p>
            <a:pPr eaLnBrk="1" hangingPunct="1"/>
            <a:r>
              <a:rPr lang="en-GB" altLang="en-US" dirty="0"/>
              <a:t>expected long-term returns (1 of 2)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39552" y="1417637"/>
            <a:ext cx="8229600" cy="4752975"/>
          </a:xfrm>
        </p:spPr>
        <p:txBody>
          <a:bodyPr/>
          <a:lstStyle/>
          <a:p>
            <a:pPr eaLnBrk="1" hangingPunct="1"/>
            <a:r>
              <a:rPr lang="en-GB" altLang="en-US" dirty="0"/>
              <a:t>how can we assess long-term discount rates?</a:t>
            </a:r>
          </a:p>
          <a:p>
            <a:pPr lvl="1" eaLnBrk="1" hangingPunct="1"/>
            <a:r>
              <a:rPr lang="en-GB" altLang="en-US" dirty="0"/>
              <a:t>… which need to be consistent with returns</a:t>
            </a:r>
          </a:p>
          <a:p>
            <a:pPr lvl="1" eaLnBrk="1" hangingPunct="1"/>
            <a:r>
              <a:rPr lang="en-GB" altLang="en-US" dirty="0"/>
              <a:t>… otherwise systematic bias introduced</a:t>
            </a:r>
          </a:p>
          <a:p>
            <a:pPr lvl="1" eaLnBrk="1" hangingPunct="1"/>
            <a:r>
              <a:rPr lang="en-GB" altLang="en-US" dirty="0"/>
              <a:t>… which is the problem with accounting numbers</a:t>
            </a:r>
          </a:p>
          <a:p>
            <a:pPr eaLnBrk="1" hangingPunct="1"/>
            <a:r>
              <a:rPr lang="en-GB" altLang="en-US" dirty="0"/>
              <a:t>Pension Fund Valuations &amp; Market Values WP</a:t>
            </a:r>
          </a:p>
          <a:p>
            <a:pPr lvl="1" eaLnBrk="1" hangingPunct="1"/>
            <a:r>
              <a:rPr lang="en-GB" altLang="en-US" dirty="0"/>
              <a:t>report presented at Staple Inn 25 Oct 1999</a:t>
            </a:r>
          </a:p>
          <a:p>
            <a:pPr eaLnBrk="1" hangingPunct="1"/>
            <a:r>
              <a:rPr lang="en-GB" altLang="en-US" dirty="0"/>
              <a:t>Valuation Rates of Interest WP followed on</a:t>
            </a:r>
          </a:p>
          <a:p>
            <a:pPr lvl="1" eaLnBrk="1" hangingPunct="1"/>
            <a:r>
              <a:rPr lang="en-GB" altLang="en-US" dirty="0"/>
              <a:t>from Jan 2003 until late 2004 (closed down peremptorily)</a:t>
            </a:r>
          </a:p>
          <a:p>
            <a:pPr eaLnBrk="1" hangingPunct="1"/>
            <a:r>
              <a:rPr lang="en-GB" altLang="en-US" dirty="0"/>
              <a:t>I was privileged to be a member of both WPs</a:t>
            </a:r>
          </a:p>
          <a:p>
            <a:pPr lvl="1" eaLnBrk="1" hangingPunct="1"/>
            <a:r>
              <a:rPr lang="en-GB" altLang="en-US" dirty="0"/>
              <a:t>VRIWP agreed “multiple” approach had potential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0"/>
            <a:ext cx="6912000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7C60C5-9BF8-4315-A11E-30F115B3E500}" type="slidenum">
              <a:rPr lang="en-GB" altLang="en-US" sz="1800" smtClean="0"/>
              <a:pPr>
                <a:spcBef>
                  <a:spcPct val="0"/>
                </a:spcBef>
              </a:pPr>
              <a:t>20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29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pPr eaLnBrk="1" hangingPunct="1"/>
            <a:r>
              <a:rPr lang="en-GB" altLang="en-US" dirty="0"/>
              <a:t>expected long-term returns (2 of 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9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F2E4BF-7E0A-482C-878C-A4E3B99F80E9}" type="slidenum">
              <a:rPr lang="en-GB" altLang="en-US" sz="1800" smtClean="0"/>
              <a:pPr>
                <a:spcBef>
                  <a:spcPct val="0"/>
                </a:spcBef>
              </a:pPr>
              <a:t>21</a:t>
            </a:fld>
            <a:r>
              <a:rPr lang="en-GB" altLang="en-US" sz="1800" dirty="0"/>
              <a:t> of 45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2F16B1-8825-C69E-62F2-59010C6C6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4197152"/>
            <a:ext cx="4168501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142E06-B609-D97C-DAC4-235A964A5B5B}"/>
              </a:ext>
            </a:extLst>
          </p:cNvPr>
          <p:cNvSpPr txBox="1"/>
          <p:nvPr/>
        </p:nvSpPr>
        <p:spPr>
          <a:xfrm>
            <a:off x="836243" y="1628800"/>
            <a:ext cx="783944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equity risk premia over periods of 15 years</a:t>
            </a:r>
          </a:p>
          <a:p>
            <a:r>
              <a:rPr lang="en-GB" sz="2800" dirty="0"/>
              <a:t>concentrating upon “blend” random numbers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/>
              <a:t>80% in 1985-2025, 20% in 1952-1984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/>
              <a:t>assuming 100% capital growth achieved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/>
              <a:t>negative risk premium likelihood 24.6%</a:t>
            </a:r>
          </a:p>
          <a:p>
            <a:r>
              <a:rPr lang="en-GB" sz="2800" dirty="0"/>
              <a:t>given time, odds below seem pretty good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074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57200" y="817562"/>
            <a:ext cx="8229600" cy="600075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(1 of 6)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79208" y="1417637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can we cope with simplicity in mark-to-market world?</a:t>
            </a:r>
          </a:p>
          <a:p>
            <a:pPr eaLnBrk="1" hangingPunct="1"/>
            <a:r>
              <a:rPr lang="en-GB" altLang="en-US" dirty="0"/>
              <a:t>new financial business being set up</a:t>
            </a:r>
          </a:p>
          <a:p>
            <a:pPr lvl="1" eaLnBrk="1" hangingPunct="1"/>
            <a:r>
              <a:rPr lang="en-GB" altLang="en-US" dirty="0"/>
              <a:t>seeking best estimates WITHOUT formal guarantees</a:t>
            </a:r>
          </a:p>
          <a:p>
            <a:pPr lvl="1" eaLnBrk="1" hangingPunct="1"/>
            <a:r>
              <a:rPr lang="en-GB" altLang="en-US" dirty="0"/>
              <a:t>guarantee costs rarely understood by consumers</a:t>
            </a:r>
          </a:p>
          <a:p>
            <a:pPr eaLnBrk="1" hangingPunct="1"/>
            <a:r>
              <a:rPr lang="en-GB" altLang="en-US" dirty="0"/>
              <a:t>two single-premium contracts (one pricing opportunity)</a:t>
            </a:r>
          </a:p>
          <a:p>
            <a:pPr lvl="1" eaLnBrk="1" hangingPunct="1"/>
            <a:r>
              <a:rPr lang="en-GB" altLang="en-US" dirty="0"/>
              <a:t>term annuity (£1,000 pa in arrears) over 15 years (“</a:t>
            </a:r>
            <a:r>
              <a:rPr lang="en-GB" altLang="en-US" dirty="0">
                <a:highlight>
                  <a:srgbClr val="FFFF00"/>
                </a:highlight>
              </a:rPr>
              <a:t>inc</a:t>
            </a:r>
            <a:r>
              <a:rPr lang="en-GB" altLang="en-US" dirty="0"/>
              <a:t>”)</a:t>
            </a:r>
          </a:p>
          <a:p>
            <a:pPr lvl="1" eaLnBrk="1" hangingPunct="1"/>
            <a:r>
              <a:rPr lang="en-GB" altLang="en-US" dirty="0"/>
              <a:t>pure endowment of £10,000 payable in 15 years  (“</a:t>
            </a:r>
            <a:r>
              <a:rPr lang="en-GB" altLang="en-US" dirty="0">
                <a:highlight>
                  <a:srgbClr val="FFFF00"/>
                </a:highlight>
              </a:rPr>
              <a:t>cap</a:t>
            </a:r>
            <a:r>
              <a:rPr lang="en-GB" altLang="en-US" dirty="0"/>
              <a:t>”)</a:t>
            </a:r>
          </a:p>
          <a:p>
            <a:pPr lvl="1" eaLnBrk="1" hangingPunct="1"/>
            <a:r>
              <a:rPr lang="en-GB" altLang="en-US" dirty="0"/>
              <a:t>payments either fixed or fully inflation-linked (RPI)</a:t>
            </a:r>
          </a:p>
          <a:p>
            <a:pPr lvl="1" eaLnBrk="1" hangingPunct="1"/>
            <a:r>
              <a:rPr lang="en-GB" altLang="en-US" dirty="0"/>
              <a:t>{demographics, options, profits, tax, expenses} ignored</a:t>
            </a:r>
          </a:p>
          <a:p>
            <a:pPr eaLnBrk="1" hangingPunct="1"/>
            <a:r>
              <a:rPr lang="en-GB" altLang="en-US" dirty="0"/>
              <a:t>how much is initially needed to fund basic cashflows?</a:t>
            </a:r>
          </a:p>
          <a:p>
            <a:pPr lvl="1" eaLnBrk="1" hangingPunct="1"/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3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71B356-41EB-4AF4-B372-9DBA200D2622}" type="slidenum">
              <a:rPr lang="en-GB" altLang="en-US" sz="1800" smtClean="0"/>
              <a:pPr>
                <a:spcBef>
                  <a:spcPct val="0"/>
                </a:spcBef>
              </a:pPr>
              <a:t>22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555853"/>
            <a:ext cx="8229600" cy="922114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(2 of 6)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349945"/>
            <a:ext cx="8496175" cy="4742086"/>
          </a:xfrm>
        </p:spPr>
        <p:txBody>
          <a:bodyPr/>
          <a:lstStyle/>
          <a:p>
            <a:pPr eaLnBrk="1" hangingPunct="1"/>
            <a:r>
              <a:rPr lang="en-US" altLang="en-US" dirty="0"/>
              <a:t>6 different financials considered for UK alone</a:t>
            </a:r>
          </a:p>
          <a:p>
            <a:pPr lvl="1" eaLnBrk="1" hangingPunct="1"/>
            <a:r>
              <a:rPr lang="en-US" altLang="en-US" dirty="0"/>
              <a:t>end-December to end-December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equities (“Equ”), conventional “(Fix”) &amp; index-linked (“Ilg”)</a:t>
            </a:r>
          </a:p>
          <a:p>
            <a:pPr lvl="1" eaLnBrk="1" hangingPunct="1"/>
            <a:r>
              <a:rPr lang="en-US" altLang="en-US" dirty="0"/>
              <a:t>3 returns over 1 year and 3 yields</a:t>
            </a:r>
          </a:p>
          <a:p>
            <a:pPr lvl="1" eaLnBrk="1" hangingPunct="1"/>
            <a:r>
              <a:rPr lang="en-US" altLang="en-US" dirty="0"/>
              <a:t>2 inflation rates (over 1 year and over 15 years)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UK RPI (longer true data series than for CPI or CPIH)</a:t>
            </a:r>
          </a:p>
          <a:p>
            <a:pPr eaLnBrk="1" hangingPunct="1"/>
            <a:r>
              <a:rPr lang="en-GB" altLang="en-US" dirty="0"/>
              <a:t>financials modelled annually from end-1953</a:t>
            </a:r>
          </a:p>
          <a:p>
            <a:pPr lvl="1" eaLnBrk="1" hangingPunct="1"/>
            <a:r>
              <a:rPr lang="en-GB" altLang="en-US" dirty="0"/>
              <a:t>until end-2025</a:t>
            </a:r>
          </a:p>
          <a:p>
            <a:pPr lvl="1" eaLnBrk="1" hangingPunct="1"/>
            <a:r>
              <a:rPr lang="en-US" altLang="en-US" dirty="0"/>
              <a:t>further split into “early [&lt;1985]” and “later [&gt; 1984]”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ILGs only available for “later” period</a:t>
            </a:r>
          </a:p>
          <a:p>
            <a:pPr eaLnBrk="1" hangingPunct="1"/>
            <a:r>
              <a:rPr lang="en-GB" altLang="en-US" dirty="0"/>
              <a:t>“blend” experience alone considered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3169EE-23A0-4040-83F6-E34CAEA9E36F}" type="slidenum">
              <a:rPr lang="en-GB" altLang="en-US" sz="1800" smtClean="0"/>
              <a:pPr>
                <a:spcBef>
                  <a:spcPct val="0"/>
                </a:spcBef>
              </a:pPr>
              <a:t>23</a:t>
            </a:fld>
            <a:r>
              <a:rPr lang="en-GB" altLang="en-US" sz="1800" dirty="0"/>
              <a:t> of 45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5D6241-4966-4AD7-8860-09E9C327D7F3}"/>
                  </a:ext>
                </a:extLst>
              </p14:cNvPr>
              <p14:cNvContentPartPr/>
              <p14:nvPr/>
            </p14:nvContentPartPr>
            <p14:xfrm>
              <a:off x="1015920" y="6299280"/>
              <a:ext cx="360" cy="360"/>
            </p14:xfrm>
          </p:contentPart>
        </mc:Choice>
        <mc:Fallback xmlns:a16="http://schemas.microsoft.com/office/drawing/2014/main"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5D6241-4966-4AD7-8860-09E9C327D7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080" y="623592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6116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65197" y="629444"/>
            <a:ext cx="8229600" cy="922114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(3 of 6)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349945"/>
            <a:ext cx="8352159" cy="4742086"/>
          </a:xfrm>
        </p:spPr>
        <p:txBody>
          <a:bodyPr/>
          <a:lstStyle/>
          <a:p>
            <a:pPr eaLnBrk="1" hangingPunct="1"/>
            <a:r>
              <a:rPr lang="en-GB" altLang="en-US" dirty="0"/>
              <a:t>“blend” correlated results alone included until 2025</a:t>
            </a:r>
          </a:p>
          <a:p>
            <a:pPr lvl="1" eaLnBrk="1" hangingPunct="1"/>
            <a:r>
              <a:rPr lang="en-GB" altLang="en-US" dirty="0"/>
              <a:t>non-correlated results thought to be similar (earlier work)</a:t>
            </a:r>
          </a:p>
          <a:p>
            <a:pPr lvl="1" eaLnBrk="1" hangingPunct="1"/>
            <a:r>
              <a:rPr lang="en-US" altLang="en-US" dirty="0"/>
              <a:t>experiences split into “whole”, “early”, “later”, “blend”</a:t>
            </a:r>
          </a:p>
          <a:p>
            <a:pPr lvl="1" eaLnBrk="1" hangingPunct="1"/>
            <a:r>
              <a:rPr lang="en-US" altLang="en-US" dirty="0"/>
              <a:t>“blend” is 80% “later” and 20% “early” by probability</a:t>
            </a:r>
            <a:endParaRPr lang="en-GB" altLang="en-US" dirty="0"/>
          </a:p>
          <a:p>
            <a:pPr eaLnBrk="1" hangingPunct="1"/>
            <a:r>
              <a:rPr lang="en-GB" altLang="en-US" dirty="0"/>
              <a:t>1,000 scenarios (5% tails based on 50 cases)</a:t>
            </a:r>
          </a:p>
          <a:p>
            <a:pPr eaLnBrk="1" hangingPunct="1"/>
            <a:r>
              <a:rPr lang="en-US" altLang="en-US" dirty="0"/>
              <a:t>financials not best modelled as Normal </a:t>
            </a:r>
            <a:r>
              <a:rPr lang="en-GB" altLang="en-US" dirty="0"/>
              <a:t>or log-Normal </a:t>
            </a:r>
          </a:p>
          <a:p>
            <a:pPr lvl="1" eaLnBrk="1" hangingPunct="1"/>
            <a:r>
              <a:rPr lang="en-US" altLang="en-US" dirty="0"/>
              <a:t>“near best fits” taken instead </a:t>
            </a:r>
          </a:p>
          <a:p>
            <a:pPr lvl="1" eaLnBrk="1" hangingPunct="1"/>
            <a:r>
              <a:rPr lang="en-GB" altLang="en-US" dirty="0"/>
              <a:t>current financial conditions “lower than normal”</a:t>
            </a:r>
          </a:p>
          <a:p>
            <a:pPr lvl="1" eaLnBrk="1" hangingPunct="1"/>
            <a:r>
              <a:rPr lang="en-GB" altLang="en-US" dirty="0">
                <a:highlight>
                  <a:srgbClr val="FFFF00"/>
                </a:highlight>
              </a:rPr>
              <a:t>random numbers used atypical of “now”</a:t>
            </a:r>
          </a:p>
          <a:p>
            <a:pPr marL="0" indent="0" eaLnBrk="1" hangingPunct="1"/>
            <a:r>
              <a:rPr lang="en-US" altLang="en-US" dirty="0"/>
              <a:t>original 2017 DWP submission based upon end-2014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7056016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3169EE-23A0-4040-83F6-E34CAEA9E36F}" type="slidenum">
              <a:rPr lang="en-GB" altLang="en-US" sz="1800" smtClean="0"/>
              <a:pPr>
                <a:spcBef>
                  <a:spcPct val="0"/>
                </a:spcBef>
              </a:pPr>
              <a:t>24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68312" y="558360"/>
            <a:ext cx="8229600" cy="922114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(4 of 6)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0"/>
            <a:ext cx="7344048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Jon Spain : Discount Process Is The Problem (22 Mar 2026)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169EE-23A0-4040-83F6-E34CAEA9E36F}" type="slidenum"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45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5D6241-4966-4AD7-8860-09E9C327D7F3}"/>
                  </a:ext>
                </a:extLst>
              </p14:cNvPr>
              <p14:cNvContentPartPr/>
              <p14:nvPr/>
            </p14:nvContentPartPr>
            <p14:xfrm>
              <a:off x="1015920" y="6299280"/>
              <a:ext cx="360" cy="360"/>
            </p14:xfrm>
          </p:contentPart>
        </mc:Choice>
        <mc:Fallback xmlns:a16="http://schemas.microsoft.com/office/drawing/2014/main"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5D6241-4966-4AD7-8860-09E9C327D7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080" y="6235920"/>
                <a:ext cx="3168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FEA5F21-DB7F-7220-0405-DFE990F51E11}"/>
              </a:ext>
            </a:extLst>
          </p:cNvPr>
          <p:cNvSpPr txBox="1"/>
          <p:nvPr/>
        </p:nvSpPr>
        <p:spPr>
          <a:xfrm>
            <a:off x="1008970" y="1372401"/>
            <a:ext cx="629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return means over one year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69FCCD-144F-495F-E915-A152F41B9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894350"/>
            <a:ext cx="4968552" cy="464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697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B7570-D308-C1E4-8E7E-B126B3053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27C64852-6272-4637-B7DB-51822258A6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2" y="558360"/>
            <a:ext cx="8229600" cy="922114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(5 of 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A8E6C-539D-4F02-BCD6-CDFB3CCB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1640" y="0"/>
            <a:ext cx="7344048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Jon Spain : Discount Process Is The Problem (22 Mar 2026)</a:t>
            </a:r>
          </a:p>
        </p:txBody>
      </p:sp>
      <p:sp>
        <p:nvSpPr>
          <p:cNvPr id="34822" name="Slide Number Placeholder 5">
            <a:extLst>
              <a:ext uri="{FF2B5EF4-FFF2-40B4-BE49-F238E27FC236}">
                <a16:creationId xmlns:a16="http://schemas.microsoft.com/office/drawing/2014/main" id="{1964B352-0922-11A5-0A74-2DEF15E9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169EE-23A0-4040-83F6-E34CAEA9E36F}" type="slidenum"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45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D877AD-75DB-20A3-141C-DFA965380285}"/>
                  </a:ext>
                </a:extLst>
              </p14:cNvPr>
              <p14:cNvContentPartPr/>
              <p14:nvPr/>
            </p14:nvContentPartPr>
            <p14:xfrm>
              <a:off x="1015920" y="62992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D877AD-75DB-20A3-141C-DFA9653802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080" y="6235920"/>
                <a:ext cx="3168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9B712A-F89E-9350-7E65-406FE9FB72EC}"/>
              </a:ext>
            </a:extLst>
          </p:cNvPr>
          <p:cNvSpPr txBox="1"/>
          <p:nvPr/>
        </p:nvSpPr>
        <p:spPr>
          <a:xfrm>
            <a:off x="827584" y="1396843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return standard deviations over one year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DC6EF4-330B-7B9A-267F-B654B4FB9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901448"/>
            <a:ext cx="5256584" cy="491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814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457200" y="836712"/>
            <a:ext cx="8229600" cy="580925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(6 of 6)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68313" y="1417637"/>
            <a:ext cx="8229600" cy="4603751"/>
          </a:xfrm>
        </p:spPr>
        <p:txBody>
          <a:bodyPr/>
          <a:lstStyle/>
          <a:p>
            <a:pPr eaLnBrk="1" hangingPunct="1"/>
            <a:r>
              <a:rPr lang="en-GB" altLang="en-US" dirty="0"/>
              <a:t>mark-to-market taken as implying “using gilt yields”</a:t>
            </a:r>
          </a:p>
          <a:p>
            <a:pPr lvl="1" eaLnBrk="1" hangingPunct="1"/>
            <a:r>
              <a:rPr lang="en-GB" altLang="en-US" dirty="0"/>
              <a:t>based upon long conventional for fixed contracts</a:t>
            </a:r>
          </a:p>
          <a:p>
            <a:pPr lvl="1" eaLnBrk="1" hangingPunct="1"/>
            <a:r>
              <a:rPr lang="en-GB" altLang="en-US" dirty="0"/>
              <a:t>based upon long index-linked for linked contracts</a:t>
            </a:r>
          </a:p>
          <a:p>
            <a:pPr lvl="1" eaLnBrk="1" hangingPunct="1"/>
            <a:r>
              <a:rPr lang="en-GB" altLang="en-US" dirty="0"/>
              <a:t>ignoring intended investment policy (unlike off-market)</a:t>
            </a:r>
          </a:p>
          <a:p>
            <a:pPr lvl="1" eaLnBrk="1" hangingPunct="1"/>
            <a:r>
              <a:rPr lang="en-GB" altLang="en-US" dirty="0"/>
              <a:t>simplistic but good enough</a:t>
            </a:r>
          </a:p>
          <a:p>
            <a:pPr eaLnBrk="1" hangingPunct="1"/>
            <a:r>
              <a:rPr lang="en-GB" altLang="en-US" dirty="0"/>
              <a:t>off-market allows longer-term approach</a:t>
            </a:r>
          </a:p>
          <a:p>
            <a:pPr eaLnBrk="1" hangingPunct="1"/>
            <a:r>
              <a:rPr lang="en-GB" altLang="en-US" dirty="0"/>
              <a:t>“off” assumed returns defined relative to initial yield</a:t>
            </a:r>
          </a:p>
          <a:p>
            <a:pPr lvl="1" eaLnBrk="1" hangingPunct="1"/>
            <a:r>
              <a:rPr lang="en-GB" altLang="en-US" dirty="0"/>
              <a:t>equities 			2.34</a:t>
            </a:r>
          </a:p>
          <a:p>
            <a:pPr lvl="1" eaLnBrk="1" hangingPunct="1"/>
            <a:r>
              <a:rPr lang="en-GB" altLang="en-US" dirty="0"/>
              <a:t>conventional gilts    	1.06</a:t>
            </a:r>
          </a:p>
          <a:p>
            <a:pPr lvl="1" eaLnBrk="1" hangingPunct="1"/>
            <a:r>
              <a:rPr lang="en-GB" dirty="0"/>
              <a:t>index-linked gilts	 yield + expected RPI + 1%</a:t>
            </a: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E8678F-5586-49C0-B4A3-267FF1753C17}" type="slidenum">
              <a:rPr lang="en-GB" altLang="en-US" sz="1800" smtClean="0"/>
              <a:pPr>
                <a:spcBef>
                  <a:spcPct val="0"/>
                </a:spcBef>
              </a:pPr>
              <a:t>27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E6124-96F2-029E-318A-64411A7BC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EBA77739-2371-2B90-F13A-7D00FEAAA2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2100" y="1039053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links to online interactive charts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872AA98-3AB8-0E12-DD76-43AC2AD6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/>
            <a:endParaRPr lang="en-GB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>
                <a:hlinkClick r:id="rId4"/>
              </a:rPr>
              <a:t>how far away from desired destination will we be?</a:t>
            </a:r>
            <a:endParaRPr lang="en-GB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>
                <a:hlinkClick r:id="rId5"/>
              </a:rPr>
              <a:t>how successful will either pricing approach be?</a:t>
            </a:r>
            <a:endParaRPr lang="en-GB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>
                <a:hlinkClick r:id="rId6"/>
              </a:rPr>
              <a:t>how likely is annuity fund to be exhausted early?</a:t>
            </a:r>
            <a:endParaRPr lang="en-GB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>
                <a:hlinkClick r:id="rId7"/>
              </a:rPr>
              <a:t>how excessively cautious was initial pricing?</a:t>
            </a:r>
            <a:endParaRPr lang="en-GB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>
                <a:hlinkClick r:id="rId8"/>
              </a:rPr>
              <a:t>how should we vary initial discount rate?</a:t>
            </a: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ECC3E-6DB9-675A-8E61-1C944C35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6E2A9930-60BD-73B4-F271-D353D795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28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000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fund development (1 of 3)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83548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consider fund development example </a:t>
            </a:r>
          </a:p>
          <a:p>
            <a:pPr eaLnBrk="1" hangingPunct="1">
              <a:defRPr/>
            </a:pPr>
            <a:r>
              <a:rPr lang="en-GB" altLang="en-US" dirty="0"/>
              <a:t>linked cash, conventional gilts, baseline MtM </a:t>
            </a:r>
            <a:r>
              <a:rPr lang="en-GB" altLang="en-US" dirty="0">
                <a:solidFill>
                  <a:srgbClr val="FF0000"/>
                </a:solidFill>
              </a:rPr>
              <a:t>{Off}</a:t>
            </a:r>
          </a:p>
          <a:p>
            <a:pPr eaLnBrk="1" hangingPunct="1">
              <a:defRPr/>
            </a:pPr>
            <a:r>
              <a:rPr lang="en-US" altLang="en-US" dirty="0"/>
              <a:t>blended random experience (“blend”)</a:t>
            </a:r>
          </a:p>
          <a:p>
            <a:pPr eaLnBrk="1" hangingPunct="1">
              <a:defRPr/>
            </a:pPr>
            <a:r>
              <a:rPr lang="en-GB" altLang="en-US" dirty="0"/>
              <a:t>mean end deflated fund value £12,496 </a:t>
            </a:r>
            <a:r>
              <a:rPr lang="en-GB" altLang="en-US" dirty="0">
                <a:solidFill>
                  <a:srgbClr val="FF0000"/>
                </a:solidFill>
              </a:rPr>
              <a:t>{£14,506}</a:t>
            </a:r>
          </a:p>
          <a:p>
            <a:pPr lvl="1" eaLnBrk="1" hangingPunct="1">
              <a:defRPr/>
            </a:pPr>
            <a:r>
              <a:rPr lang="en-GB" altLang="en-US" dirty="0"/>
              <a:t>mean opening fund £8,418 </a:t>
            </a:r>
            <a:r>
              <a:rPr lang="en-GB" altLang="en-US" dirty="0">
                <a:solidFill>
                  <a:srgbClr val="FF0000"/>
                </a:solidFill>
              </a:rPr>
              <a:t>{£9,811}</a:t>
            </a:r>
            <a:r>
              <a:rPr lang="en-GB" altLang="en-US" dirty="0"/>
              <a:t>, both too high</a:t>
            </a:r>
          </a:p>
          <a:p>
            <a:pPr eaLnBrk="1" hangingPunct="1">
              <a:defRPr/>
            </a:pPr>
            <a:r>
              <a:rPr lang="en-GB" altLang="en-US" dirty="0"/>
              <a:t>adjusted MtM and Off (same cashflows)</a:t>
            </a:r>
          </a:p>
          <a:p>
            <a:pPr lvl="1" eaLnBrk="1" hangingPunct="1">
              <a:defRPr/>
            </a:pPr>
            <a:r>
              <a:rPr lang="en-GB" altLang="en-US" dirty="0"/>
              <a:t>mean end fund value £10,000  (real terms)</a:t>
            </a:r>
          </a:p>
          <a:p>
            <a:pPr lvl="1" eaLnBrk="1" hangingPunct="1">
              <a:defRPr/>
            </a:pPr>
            <a:r>
              <a:rPr lang="en-GB" altLang="en-US" dirty="0"/>
              <a:t>mean opening fund £8,826 </a:t>
            </a:r>
            <a:r>
              <a:rPr lang="en-GB" altLang="en-US" dirty="0">
                <a:solidFill>
                  <a:srgbClr val="FF0000"/>
                </a:solidFill>
              </a:rPr>
              <a:t>{£8,826}</a:t>
            </a:r>
            <a:r>
              <a:rPr lang="en-GB" altLang="en-US" dirty="0"/>
              <a:t>, both just right</a:t>
            </a:r>
          </a:p>
          <a:p>
            <a:pPr lvl="1" eaLnBrk="1" hangingPunct="1">
              <a:defRPr/>
            </a:pPr>
            <a:r>
              <a:rPr lang="en-GB" altLang="en-US" dirty="0"/>
              <a:t>required discount rate adjustments  +0.40% </a:t>
            </a:r>
            <a:r>
              <a:rPr lang="en-GB" altLang="en-US" dirty="0">
                <a:solidFill>
                  <a:srgbClr val="FF0000"/>
                </a:solidFill>
              </a:rPr>
              <a:t>{+0.65%} </a:t>
            </a:r>
          </a:p>
          <a:p>
            <a:pPr lvl="1" eaLnBrk="1" hangingPunct="1">
              <a:defRPr/>
            </a:pPr>
            <a:r>
              <a:rPr lang="en-GB" altLang="en-US" dirty="0"/>
              <a:t>that MV 8,418 &lt; 8,826 is statistical quirk!</a:t>
            </a:r>
          </a:p>
          <a:p>
            <a:pPr lvl="1"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104"/>
            <a:ext cx="692311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29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5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agenda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74384" cy="4669631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main points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why does this matter?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following evidence is essential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single numbers presented as “results”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long term – is there one? estimating returns?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forecasting approaches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simple financial contracts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various metrics considered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surplus refunds - again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3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955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90908-EF23-24D9-5CE9-7142FFCAF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9CA6FD66-FD3B-A02B-0CF8-7053B8EFF0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fund development (2 of 3)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34CF8B3-843B-52F4-2FD5-71AB3B82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3548"/>
            <a:ext cx="8229600" cy="4752975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32B9-0FFD-5598-6F95-F32BA89B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104"/>
            <a:ext cx="692311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33F284BE-78CF-2EE3-165A-BFB6571A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30</a:t>
            </a:fld>
            <a:r>
              <a:rPr lang="en-GB" altLang="en-US" sz="1800" dirty="0"/>
              <a:t> of 45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6B253-B7BB-075E-7F7A-FC02614E4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525"/>
            <a:ext cx="9144000" cy="3266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574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977DF-56A8-D57E-E67B-AFE35138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F14C4003-7B2B-7915-13EF-5BD4C5E157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fund development (3 of 3)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A18AEE7-22A3-4B33-04CF-43D302346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3548"/>
            <a:ext cx="8229600" cy="4752975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E499-B7F4-C30D-1CED-B4D5410E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104"/>
            <a:ext cx="6851104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0B377BD9-47C6-6776-63C8-5FEA5843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31</a:t>
            </a:fld>
            <a:r>
              <a:rPr lang="en-GB" altLang="en-US" sz="1800" dirty="0"/>
              <a:t> of 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D4DB9-6881-B7F6-2984-608599FB3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6" y="1417638"/>
            <a:ext cx="5128987" cy="4827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7529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510879" y="836712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end-contract assets adequacy (1 of 4)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how often will assets at end be adequate?</a:t>
            </a:r>
          </a:p>
          <a:p>
            <a:pPr eaLnBrk="1" hangingPunct="1">
              <a:defRPr/>
            </a:pPr>
            <a:r>
              <a:rPr lang="en-GB" altLang="en-US" dirty="0"/>
              <a:t>three situations considered:</a:t>
            </a:r>
          </a:p>
          <a:p>
            <a:pPr marL="857250" lvl="1" indent="-457200" eaLnBrk="1" hangingPunct="1">
              <a:defRPr/>
            </a:pPr>
            <a:r>
              <a:rPr lang="en-GB" altLang="en-US" dirty="0"/>
              <a:t>failure							“Lo”</a:t>
            </a:r>
          </a:p>
          <a:p>
            <a:pPr marL="857250" lvl="1" indent="-457200" eaLnBrk="1" hangingPunct="1">
              <a:defRPr/>
            </a:pPr>
            <a:r>
              <a:rPr lang="en-GB" altLang="en-US" dirty="0"/>
              <a:t>acceptable (surplus no higher than £1,000 deflated)	“OK”</a:t>
            </a:r>
          </a:p>
          <a:p>
            <a:pPr marL="857250" lvl="1" indent="-457200" eaLnBrk="1" hangingPunct="1">
              <a:defRPr/>
            </a:pPr>
            <a:r>
              <a:rPr lang="en-GB" altLang="en-US" dirty="0"/>
              <a:t>wasteful 						“Hi”</a:t>
            </a:r>
          </a:p>
          <a:p>
            <a:pPr eaLnBrk="1" hangingPunct="1">
              <a:defRPr/>
            </a:pPr>
            <a:r>
              <a:rPr lang="en-GB" altLang="en-US" dirty="0"/>
              <a:t>reducing acceptable margin will increase “Hi”</a:t>
            </a:r>
          </a:p>
          <a:p>
            <a:pPr eaLnBrk="1" hangingPunct="1">
              <a:defRPr/>
            </a:pPr>
            <a:r>
              <a:rPr lang="en-GB" altLang="en-US" dirty="0"/>
              <a:t>linked cash, “Fix”, “blend” (“MtM”, “</a:t>
            </a:r>
            <a:r>
              <a:rPr lang="en-GB" altLang="en-US" dirty="0">
                <a:solidFill>
                  <a:srgbClr val="FF0000"/>
                </a:solidFill>
              </a:rPr>
              <a:t>Off</a:t>
            </a:r>
            <a:r>
              <a:rPr lang="en-GB" altLang="en-US" dirty="0"/>
              <a:t>”)</a:t>
            </a:r>
          </a:p>
          <a:p>
            <a:pPr lvl="1" eaLnBrk="1" hangingPunct="1">
              <a:defRPr/>
            </a:pPr>
            <a:r>
              <a:rPr lang="en-GB" altLang="en-US" dirty="0"/>
              <a:t> Lo   (mean)	43%		</a:t>
            </a:r>
            <a:r>
              <a:rPr lang="en-GB" altLang="en-US" dirty="0">
                <a:solidFill>
                  <a:srgbClr val="FF0000"/>
                </a:solidFill>
              </a:rPr>
              <a:t>47%</a:t>
            </a:r>
          </a:p>
          <a:p>
            <a:pPr lvl="1" eaLnBrk="1" hangingPunct="1">
              <a:defRPr/>
            </a:pPr>
            <a:r>
              <a:rPr lang="en-GB" altLang="en-US" dirty="0"/>
              <a:t> OK (mean)	  6%		</a:t>
            </a:r>
            <a:r>
              <a:rPr lang="en-GB" altLang="en-US" dirty="0">
                <a:solidFill>
                  <a:srgbClr val="FF0000"/>
                </a:solidFill>
              </a:rPr>
              <a:t>  7%</a:t>
            </a:r>
          </a:p>
          <a:p>
            <a:pPr lvl="1" eaLnBrk="1" hangingPunct="1">
              <a:defRPr/>
            </a:pPr>
            <a:r>
              <a:rPr lang="en-GB" altLang="en-US" dirty="0"/>
              <a:t> Hi   (mean)	51%		</a:t>
            </a:r>
            <a:r>
              <a:rPr lang="en-GB" altLang="en-US" dirty="0">
                <a:solidFill>
                  <a:srgbClr val="FF0000"/>
                </a:solidFill>
              </a:rPr>
              <a:t>46%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32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268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3CDE3-5B6A-1824-508A-41DCB224F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E982537-03AF-A241-7338-412B49D14E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728841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end-contract assets adequacy (2 of 4)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DCB3B708-843D-87CE-9C24-5C93B8E4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CBB7A-EF33-061F-614F-2C7698AB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5656" y="0"/>
            <a:ext cx="720003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234ABD4D-2E58-15DE-430D-5E9651B8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33</a:t>
            </a:fld>
            <a:r>
              <a:rPr lang="en-GB" altLang="en-US" sz="1800" dirty="0"/>
              <a:t> of 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0F898-E8F2-4924-EB13-29355F9F6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1" y="1630395"/>
            <a:ext cx="8460432" cy="3625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5057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3B2F1-5067-7BC9-319D-74616B8EC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8A9CA594-A415-87FC-E648-40D1E9AFC4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815727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end-contract assets adequacy (3 of 4)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3EF88-3F90-F92A-D65B-7B7D53BB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3648" y="0"/>
            <a:ext cx="7272040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94B813C6-70A5-B6F7-25A9-2200F1F6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34</a:t>
            </a:fld>
            <a:r>
              <a:rPr lang="en-GB" altLang="en-US" sz="1800" dirty="0"/>
              <a:t> of 45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378639-70F0-2DAB-58AA-8FE47E235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484784"/>
            <a:ext cx="525788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861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6E37A-A4C4-B761-423A-FCE0CA821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96E7BE2-F05B-6B95-3B14-2D8855F89A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882154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end-contract assets adequacy (4 of 4)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2DD7-A41D-A32B-6399-A0EF3C06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F98646BA-446D-8BB5-D4C7-E74CD536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35</a:t>
            </a:fld>
            <a:r>
              <a:rPr lang="en-GB" altLang="en-US" sz="1800" dirty="0"/>
              <a:t> of 45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3DBC9C-5FCC-0432-062E-BB95B395F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558059"/>
            <a:ext cx="5256584" cy="511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3170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annuity failure likelihood (1 of 3)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how likely will annuity fund be insufficient over time?</a:t>
            </a:r>
          </a:p>
          <a:p>
            <a:pPr lvl="1" eaLnBrk="1" hangingPunct="1">
              <a:defRPr/>
            </a:pPr>
            <a:r>
              <a:rPr lang="en-GB" altLang="en-US" dirty="0"/>
              <a:t>during annuity term (not quite same as previous section)</a:t>
            </a:r>
          </a:p>
          <a:p>
            <a:pPr eaLnBrk="1" hangingPunct="1">
              <a:defRPr/>
            </a:pPr>
            <a:r>
              <a:rPr lang="en-GB" altLang="en-US" dirty="0"/>
              <a:t>for cash, cash financial status only assessable at end</a:t>
            </a:r>
          </a:p>
          <a:p>
            <a:pPr lvl="1" eaLnBrk="1" hangingPunct="1">
              <a:defRPr/>
            </a:pPr>
            <a:r>
              <a:rPr lang="en-GB" altLang="en-US" dirty="0"/>
              <a:t>just one benefits cashflow at end</a:t>
            </a:r>
          </a:p>
          <a:p>
            <a:pPr eaLnBrk="1" hangingPunct="1">
              <a:defRPr/>
            </a:pPr>
            <a:r>
              <a:rPr lang="en-GB" altLang="en-US" dirty="0"/>
              <a:t>linked annuity in “Fix”, “blend” (“MtM”, “</a:t>
            </a:r>
            <a:r>
              <a:rPr lang="en-GB" altLang="en-US" dirty="0">
                <a:solidFill>
                  <a:srgbClr val="FF0000"/>
                </a:solidFill>
              </a:rPr>
              <a:t>Off</a:t>
            </a:r>
            <a:r>
              <a:rPr lang="en-GB" altLang="en-US" dirty="0"/>
              <a:t>”)</a:t>
            </a:r>
          </a:p>
          <a:p>
            <a:pPr eaLnBrk="1" hangingPunct="1">
              <a:defRPr/>
            </a:pPr>
            <a:r>
              <a:rPr lang="en-GB" altLang="en-US" dirty="0"/>
              <a:t>probability that assets insufficient at particular time</a:t>
            </a:r>
          </a:p>
          <a:p>
            <a:pPr eaLnBrk="1" hangingPunct="1">
              <a:defRPr/>
            </a:pPr>
            <a:r>
              <a:rPr lang="en-GB" altLang="en-US" dirty="0"/>
              <a:t>05 years	 00.0%	</a:t>
            </a:r>
            <a:r>
              <a:rPr lang="en-GB" altLang="en-US" dirty="0">
                <a:solidFill>
                  <a:srgbClr val="FF0000"/>
                </a:solidFill>
              </a:rPr>
              <a:t>{0.0%}</a:t>
            </a:r>
          </a:p>
          <a:p>
            <a:pPr eaLnBrk="1" hangingPunct="1">
              <a:defRPr/>
            </a:pPr>
            <a:r>
              <a:rPr lang="en-GB" altLang="en-US" dirty="0"/>
              <a:t>10 years	10.3%	</a:t>
            </a:r>
            <a:r>
              <a:rPr lang="en-GB" altLang="en-US" dirty="0">
                <a:solidFill>
                  <a:srgbClr val="FF0000"/>
                </a:solidFill>
              </a:rPr>
              <a:t>{0.0%}</a:t>
            </a:r>
          </a:p>
          <a:p>
            <a:pPr eaLnBrk="1" hangingPunct="1">
              <a:defRPr/>
            </a:pPr>
            <a:r>
              <a:rPr lang="en-GB" altLang="en-US" dirty="0"/>
              <a:t>15 years	47.4%	</a:t>
            </a:r>
            <a:r>
              <a:rPr lang="en-GB" altLang="en-US" dirty="0">
                <a:solidFill>
                  <a:srgbClr val="FF0000"/>
                </a:solidFill>
              </a:rPr>
              <a:t>{0.0%}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7056016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36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072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98FB2-DF56-33F7-A251-B8B18B101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9B6FD1AE-0142-78EF-EBA1-DB3855926E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annuity failure likelihood (2 of 3)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71CEE-062C-1A72-33C0-79E4F0BE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7056016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399CB875-49B0-C2A0-970B-EC50015F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37</a:t>
            </a:fld>
            <a:r>
              <a:rPr lang="en-GB" altLang="en-US" sz="1800" dirty="0"/>
              <a:t> of 45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C94555-42F6-425B-EDFB-880B85D40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1340768"/>
            <a:ext cx="886100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939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F98FB-A2AE-BA87-942C-134571C70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74B0EFD-ED81-90DA-3610-92B687B62D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740873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annuity failure likelihood (3 of </a:t>
            </a:r>
            <a:r>
              <a:rPr lang="en-GB" altLang="en-US" u="none" dirty="0"/>
              <a:t>3)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A910E5C-1A43-EE0A-CC29-E911DD40C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F8E40-61FA-EBE0-476D-DC0B6BCB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7664" y="0"/>
            <a:ext cx="7128024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1A4CF829-696E-F7F4-4F98-437008D5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38</a:t>
            </a:fld>
            <a:r>
              <a:rPr lang="en-GB" altLang="en-US" sz="1800" dirty="0"/>
              <a:t> of 45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AA3F21-6A74-7CA5-1A16-330B424E4772}"/>
                  </a:ext>
                </a:extLst>
              </p14:cNvPr>
              <p14:cNvContentPartPr/>
              <p14:nvPr/>
            </p14:nvContentPartPr>
            <p14:xfrm>
              <a:off x="2140996" y="3040181"/>
              <a:ext cx="390600" cy="3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AA3F21-6A74-7CA5-1A16-330B424E47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4876" y="3034061"/>
                <a:ext cx="4028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9FC2CD-A085-282B-FD9A-0BF0461B3635}"/>
                  </a:ext>
                </a:extLst>
              </p14:cNvPr>
              <p14:cNvContentPartPr/>
              <p14:nvPr/>
            </p14:nvContentPartPr>
            <p14:xfrm>
              <a:off x="2463916" y="3004541"/>
              <a:ext cx="110880" cy="12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9FC2CD-A085-282B-FD9A-0BF0461B36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57796" y="2998421"/>
                <a:ext cx="123120" cy="1378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F9456AE-BE97-CF86-8928-8D3C138FA3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9" y="1336359"/>
            <a:ext cx="7129015" cy="4863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5445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mean relative caution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how cautiously was initial premium set (as a ratio)?</a:t>
            </a:r>
          </a:p>
          <a:p>
            <a:pPr eaLnBrk="1" hangingPunct="1">
              <a:defRPr/>
            </a:pPr>
            <a:r>
              <a:rPr lang="en-GB" altLang="en-US" dirty="0"/>
              <a:t>mean of start fund values compared (initial to required)</a:t>
            </a:r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5656" y="0"/>
            <a:ext cx="720003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39</a:t>
            </a:fld>
            <a:r>
              <a:rPr lang="en-GB" altLang="en-US" sz="1800" dirty="0"/>
              <a:t> of 45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C5ADBA-349F-E266-E4F9-94BF6A826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54019"/>
            <a:ext cx="5904656" cy="4008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537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main points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87252" y="1268760"/>
            <a:ext cx="8374384" cy="4669631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 don’t know long-term future - we need assumptions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today doesn’t represent all we know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we can look back at the past to see what we think happened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we also need to be very careful about using the past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prudence only identifiable from best estimate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future complexity “poorly” captured by single numbers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 which is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discount process inexorably leads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no illiquidity information (except at assumed final point)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appropriate discount rates are very hard to specify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… making discount process inappropriate for long-term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huge concentration on risk - without reward recognition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4670" y="76977"/>
            <a:ext cx="756007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4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05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discount rate adjustments (1 of 3)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how far away from accurate was original discount rate?</a:t>
            </a:r>
          </a:p>
          <a:p>
            <a:pPr eaLnBrk="1" hangingPunct="1">
              <a:defRPr/>
            </a:pPr>
            <a:r>
              <a:rPr lang="en-GB" altLang="en-US" dirty="0"/>
              <a:t>linked cash in “Fix”, “blend” (“MtM”, “</a:t>
            </a:r>
            <a:r>
              <a:rPr lang="en-GB" altLang="en-US" dirty="0">
                <a:solidFill>
                  <a:srgbClr val="FF0000"/>
                </a:solidFill>
              </a:rPr>
              <a:t>Off</a:t>
            </a:r>
            <a:r>
              <a:rPr lang="en-GB" altLang="en-US" dirty="0"/>
              <a:t>”)</a:t>
            </a:r>
          </a:p>
          <a:p>
            <a:pPr eaLnBrk="1" hangingPunct="1">
              <a:defRPr/>
            </a:pPr>
            <a:r>
              <a:rPr lang="en-GB" altLang="en-US" dirty="0"/>
              <a:t>discount rates compared</a:t>
            </a:r>
          </a:p>
          <a:p>
            <a:pPr eaLnBrk="1" hangingPunct="1">
              <a:defRPr/>
            </a:pPr>
            <a:r>
              <a:rPr lang="en-GB" altLang="en-US" dirty="0"/>
              <a:t>initial guess		 1.47%  </a:t>
            </a:r>
            <a:r>
              <a:rPr lang="en-GB" altLang="en-US" dirty="0">
                <a:solidFill>
                  <a:srgbClr val="FF0000"/>
                </a:solidFill>
              </a:rPr>
              <a:t>{1.22%}</a:t>
            </a:r>
            <a:endParaRPr lang="en-GB" altLang="en-US" dirty="0"/>
          </a:p>
          <a:p>
            <a:pPr eaLnBrk="1" hangingPunct="1">
              <a:defRPr/>
            </a:pPr>
            <a:r>
              <a:rPr lang="en-GB" altLang="en-US" dirty="0"/>
              <a:t>accurate		 1.87%  </a:t>
            </a:r>
            <a:r>
              <a:rPr lang="en-GB" altLang="en-US" dirty="0">
                <a:solidFill>
                  <a:srgbClr val="FF0000"/>
                </a:solidFill>
              </a:rPr>
              <a:t>{1.87%}   </a:t>
            </a:r>
            <a:r>
              <a:rPr lang="en-GB" altLang="en-US" dirty="0">
                <a:highlight>
                  <a:srgbClr val="FFFF00"/>
                </a:highlight>
              </a:rPr>
              <a:t>must be the same</a:t>
            </a:r>
          </a:p>
          <a:p>
            <a:pPr eaLnBrk="1" hangingPunct="1">
              <a:defRPr/>
            </a:pPr>
            <a:r>
              <a:rPr lang="en-GB" altLang="en-US" dirty="0"/>
              <a:t>adjustment		 0.40%  </a:t>
            </a:r>
            <a:r>
              <a:rPr lang="en-GB" altLang="en-US" dirty="0">
                <a:solidFill>
                  <a:srgbClr val="FF0000"/>
                </a:solidFill>
              </a:rPr>
              <a:t>{0.65%}</a:t>
            </a:r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40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521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DE3BF-B888-D8E4-DDE9-B985DC35A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754FD29A-AE8D-32CA-2958-2A8A06B9A2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747690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discount rate adjustments (2 of 3)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33D7-877C-ED6D-530A-E543A1F2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233" y="0"/>
            <a:ext cx="7044455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1F19FCF7-3027-D4EA-D211-D53CDDDF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41</a:t>
            </a:fld>
            <a:r>
              <a:rPr lang="en-GB" altLang="en-US" sz="1800" dirty="0"/>
              <a:t> of 45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B85884-5615-6638-91D5-7A4B9C3EF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12776"/>
            <a:ext cx="6192688" cy="505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170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E6FE1-FAC8-E1F6-B718-277F315D1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969E391-C4D4-9E54-9F4D-7A1F0BAEEB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discount rate adjustments (3 of 3)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CB0BC-56D4-7FDE-0296-9B3358FD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233" y="0"/>
            <a:ext cx="7044455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A10F244A-2295-A40F-A819-F194BB70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42</a:t>
            </a:fld>
            <a:r>
              <a:rPr lang="en-GB" altLang="en-US" sz="1800" dirty="0"/>
              <a:t> of 45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F434B2-36A4-9276-DB06-777A910C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417638"/>
            <a:ext cx="8229600" cy="4525963"/>
          </a:xfrm>
        </p:spPr>
        <p:txBody>
          <a:bodyPr/>
          <a:lstStyle/>
          <a:p>
            <a:r>
              <a:rPr lang="en-GB" dirty="0"/>
              <a:t>previously took account of numeric values alone</a:t>
            </a:r>
          </a:p>
          <a:p>
            <a:pPr lvl="1"/>
            <a:r>
              <a:rPr lang="en-GB" dirty="0"/>
              <a:t>maybe should be looking at absolute values instead?</a:t>
            </a:r>
          </a:p>
          <a:p>
            <a:pPr lvl="1"/>
            <a:r>
              <a:rPr lang="en-GB" dirty="0"/>
              <a:t>rationale that too far under is as bad as too far over</a:t>
            </a:r>
          </a:p>
          <a:p>
            <a:r>
              <a:rPr lang="en-GB" dirty="0"/>
              <a:t>100 adjustment “random readings”, 50 -2 and 50 +2</a:t>
            </a:r>
          </a:p>
          <a:p>
            <a:r>
              <a:rPr lang="en-GB" dirty="0"/>
              <a:t>mean is zero, apparently great result, not persuasive</a:t>
            </a:r>
          </a:p>
          <a:p>
            <a:pPr lvl="1"/>
            <a:r>
              <a:rPr lang="en-GB" dirty="0"/>
              <a:t>every single value nowhere near zero</a:t>
            </a:r>
          </a:p>
          <a:p>
            <a:r>
              <a:rPr lang="en-GB" dirty="0"/>
              <a:t>using numeric values understates errors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/>
              <a:t>but it’s not sole metric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/>
              <a:t>so I’m sticking with numeric values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511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D10B5-3EF1-1FFE-37DD-60C0B608B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D3BEC548-4001-03E5-DAF9-DE3F21809B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surplus refunds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E3A29FAC-E953-741C-47A2-0AB7FF5D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96300" cy="4525962"/>
          </a:xfrm>
        </p:spPr>
        <p:txBody>
          <a:bodyPr/>
          <a:lstStyle/>
          <a:p>
            <a:r>
              <a:rPr lang="en-GB" dirty="0"/>
              <a:t>recent moves to allow DB refunds (“drive UK growth”)</a:t>
            </a:r>
          </a:p>
          <a:p>
            <a:r>
              <a:rPr lang="en-GB" dirty="0"/>
              <a:t>seen before, “excessive surpluses”, 1987 to 2004</a:t>
            </a:r>
          </a:p>
          <a:p>
            <a:pPr lvl="1"/>
            <a:r>
              <a:rPr lang="en-GB" dirty="0"/>
              <a:t>not all actuaries understood fairly simple rules in place</a:t>
            </a:r>
          </a:p>
          <a:p>
            <a:pPr lvl="1"/>
            <a:r>
              <a:rPr lang="en-GB" dirty="0"/>
              <a:t>GAD carried out 84 detailed inquiries for Inland Revenue</a:t>
            </a:r>
          </a:p>
          <a:p>
            <a:r>
              <a:rPr lang="en-GB" dirty="0"/>
              <a:t>Feb 2025 ACA policy paper laid out seven key challenges</a:t>
            </a:r>
          </a:p>
          <a:p>
            <a:r>
              <a:rPr lang="en-GB" dirty="0"/>
              <a:t>challenge [2] suggested that DB total remaining assets</a:t>
            </a:r>
          </a:p>
          <a:p>
            <a:pPr lvl="1"/>
            <a:r>
              <a:rPr lang="en-GB" dirty="0"/>
              <a:t>need high degree of confidence about full existing benefits </a:t>
            </a:r>
          </a:p>
          <a:p>
            <a:pPr lvl="1"/>
            <a:r>
              <a:rPr lang="en-GB" dirty="0"/>
              <a:t>essentially a probability, requiring stochastic process</a:t>
            </a:r>
          </a:p>
          <a:p>
            <a:r>
              <a:rPr lang="en-GB" dirty="0"/>
              <a:t>If still a trustee, I’d demand robust stochastic evidence</a:t>
            </a:r>
          </a:p>
          <a:p>
            <a:pPr lvl="1"/>
            <a:r>
              <a:rPr lang="en-GB" dirty="0"/>
              <a:t>at sponsor’s expense</a:t>
            </a:r>
          </a:p>
          <a:p>
            <a:pPr eaLnBrk="1" hangingPunct="1"/>
            <a:r>
              <a:rPr lang="en-GB" altLang="en-US" dirty="0"/>
              <a:t> 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DB3FB-F5BB-0614-0A8A-0B0DB80F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0"/>
            <a:ext cx="6912000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53254" name="Slide Number Placeholder 5">
            <a:extLst>
              <a:ext uri="{FF2B5EF4-FFF2-40B4-BE49-F238E27FC236}">
                <a16:creationId xmlns:a16="http://schemas.microsoft.com/office/drawing/2014/main" id="{1CA0B3CB-00EB-3A55-D211-07F666EB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B25871-F281-46CB-ADEC-D1F48E94B952}" type="slidenum">
              <a:rPr lang="en-GB" altLang="en-US" sz="1800" smtClean="0"/>
              <a:pPr>
                <a:spcBef>
                  <a:spcPct val="0"/>
                </a:spcBef>
              </a:pPr>
              <a:t>43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165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457200" y="836712"/>
            <a:ext cx="8229600" cy="796950"/>
          </a:xfrm>
        </p:spPr>
        <p:txBody>
          <a:bodyPr/>
          <a:lstStyle/>
          <a:p>
            <a:r>
              <a:rPr lang="en-GB" altLang="en-US" dirty="0"/>
              <a:t>stop relying upon discount process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496442"/>
            <a:ext cx="8229600" cy="4669978"/>
          </a:xfrm>
        </p:spPr>
        <p:txBody>
          <a:bodyPr/>
          <a:lstStyle/>
          <a:p>
            <a:pPr eaLnBrk="1" hangingPunct="1"/>
            <a:r>
              <a:rPr lang="en-GB" altLang="en-US" dirty="0"/>
              <a:t>capitalisation was original actuarial tool</a:t>
            </a:r>
          </a:p>
          <a:p>
            <a:pPr lvl="1" eaLnBrk="1" hangingPunct="1"/>
            <a:r>
              <a:rPr lang="en-GB" altLang="en-US" dirty="0"/>
              <a:t>all we had but no longer the only long-term tool available</a:t>
            </a:r>
          </a:p>
          <a:p>
            <a:pPr lvl="1" eaLnBrk="1" hangingPunct="1"/>
            <a:r>
              <a:rPr lang="en-GB" altLang="en-US" dirty="0"/>
              <a:t>it hides far more than it reveals (“fake news”?)</a:t>
            </a:r>
          </a:p>
          <a:p>
            <a:pPr eaLnBrk="1" hangingPunct="1"/>
            <a:r>
              <a:rPr lang="en-GB" altLang="en-US" dirty="0"/>
              <a:t>discount rates are:</a:t>
            </a:r>
          </a:p>
          <a:p>
            <a:pPr lvl="1" eaLnBrk="1" hangingPunct="1"/>
            <a:r>
              <a:rPr lang="en-GB" altLang="en-US" dirty="0"/>
              <a:t>simple and simplistic, leading to false certainty</a:t>
            </a:r>
          </a:p>
          <a:p>
            <a:pPr lvl="1" eaLnBrk="1" hangingPunct="1"/>
            <a:r>
              <a:rPr lang="en-GB" altLang="en-US" dirty="0"/>
              <a:t>readily available to anyone</a:t>
            </a:r>
          </a:p>
          <a:p>
            <a:pPr lvl="1" eaLnBrk="1" hangingPunct="1"/>
            <a:r>
              <a:rPr lang="en-GB" altLang="en-US" dirty="0"/>
              <a:t>dangerous in everybody’s hands</a:t>
            </a:r>
          </a:p>
          <a:p>
            <a:pPr eaLnBrk="1" hangingPunct="1"/>
            <a:r>
              <a:rPr lang="en-GB" altLang="en-US" dirty="0"/>
              <a:t>everyone should stop using discount rates alone</a:t>
            </a:r>
          </a:p>
          <a:p>
            <a:pPr lvl="1" eaLnBrk="1" hangingPunct="1"/>
            <a:r>
              <a:rPr lang="en-GB" altLang="en-US" dirty="0"/>
              <a:t>for long-term projects with specified intended outcomes</a:t>
            </a:r>
          </a:p>
          <a:p>
            <a:pPr lvl="1" eaLnBrk="1" hangingPunct="1"/>
            <a:r>
              <a:rPr lang="en-GB" altLang="en-US" dirty="0"/>
              <a:t>… because cashflows are the key elements (liquidity?)</a:t>
            </a:r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0"/>
            <a:ext cx="7344049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0287561-3C9D-4CF7-A052-54A32C0C81AC}" type="slidenum">
              <a:rPr lang="en-GB" altLang="en-US" smtClean="0">
                <a:latin typeface="Times New Roman" panose="02020603050405020304" pitchFamily="18" charset="0"/>
              </a:rPr>
              <a:pPr/>
              <a:t>44</a:t>
            </a:fld>
            <a:r>
              <a:rPr lang="en-GB" altLang="en-US" dirty="0">
                <a:latin typeface="Times New Roman" panose="02020603050405020304" pitchFamily="18" charset="0"/>
              </a:rPr>
              <a:t> of 45</a:t>
            </a: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94A44-8864-CE65-EA56-4B6EAB653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4E5FA81F-9456-5C6E-E3DE-32A4863885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GB" altLang="en-US" dirty="0"/>
              <a:t>key takeaways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6C62DB83-0C14-70B9-D329-68280D0B5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669978"/>
          </a:xfrm>
        </p:spPr>
        <p:txBody>
          <a:bodyPr/>
          <a:lstStyle/>
          <a:p>
            <a:r>
              <a:rPr lang="en-GB" dirty="0"/>
              <a:t>following evidence is essential</a:t>
            </a:r>
          </a:p>
          <a:p>
            <a:r>
              <a:rPr lang="en-GB" dirty="0"/>
              <a:t>today (or yesterday) doesn’t represent all we know</a:t>
            </a:r>
          </a:p>
          <a:p>
            <a:r>
              <a:rPr lang="en-GB" dirty="0"/>
              <a:t>huge concentration on risk - without reward recognition</a:t>
            </a:r>
          </a:p>
          <a:p>
            <a:r>
              <a:rPr lang="en-GB" dirty="0"/>
              <a:t>prudence only identifiable from best estimate</a:t>
            </a:r>
          </a:p>
          <a:p>
            <a:r>
              <a:rPr lang="en-GB" dirty="0"/>
              <a:t>scalars useless for representing many future uncertainties</a:t>
            </a:r>
          </a:p>
          <a:p>
            <a:r>
              <a:rPr lang="en-GB" dirty="0"/>
              <a:t>no illiquidity information (except at assumed final point)</a:t>
            </a:r>
          </a:p>
          <a:p>
            <a:r>
              <a:rPr lang="en-GB" dirty="0"/>
              <a:t>£134b (private sector) misallocated in UK (15 years)</a:t>
            </a:r>
          </a:p>
          <a:p>
            <a:r>
              <a:rPr lang="en-GB" dirty="0"/>
              <a:t>scheme assets fell from £1.7t (2021) to £1.1t (2025)</a:t>
            </a:r>
          </a:p>
          <a:p>
            <a:pPr eaLnBrk="1" hangingPunct="1"/>
            <a:r>
              <a:rPr lang="en-GB" altLang="en-US" dirty="0">
                <a:highlight>
                  <a:srgbClr val="FFFF00"/>
                </a:highlight>
              </a:rPr>
              <a:t>if we can’t do simple, can we really do complex?</a:t>
            </a:r>
          </a:p>
          <a:p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FAFA5-A629-5EC4-309E-8B81BB2B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1640" y="0"/>
            <a:ext cx="7344049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56326" name="Slide Number Placeholder 5">
            <a:extLst>
              <a:ext uri="{FF2B5EF4-FFF2-40B4-BE49-F238E27FC236}">
                <a16:creationId xmlns:a16="http://schemas.microsoft.com/office/drawing/2014/main" id="{58239EA7-3862-40DE-16BC-2C9EA8DC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0287561-3C9D-4CF7-A052-54A32C0C81AC}" type="slidenum">
              <a:rPr lang="en-GB" altLang="en-US" smtClean="0">
                <a:latin typeface="Times New Roman" panose="02020603050405020304" pitchFamily="18" charset="0"/>
              </a:rPr>
              <a:pPr/>
              <a:t>45</a:t>
            </a:fld>
            <a:r>
              <a:rPr lang="en-GB" altLang="en-US" dirty="0">
                <a:latin typeface="Times New Roman" panose="02020603050405020304" pitchFamily="18" charset="0"/>
              </a:rPr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91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why does this matter?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74384" cy="4669631"/>
          </a:xfrm>
        </p:spPr>
        <p:txBody>
          <a:bodyPr/>
          <a:lstStyle/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UK DB pension scheme funding inefficiently controlled</a:t>
            </a: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insurance companies (life and general) quite different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(April) below from Pensions Regulator Purple Book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private sector DB pension schemes (not public sector)</a:t>
            </a:r>
            <a:endParaRPr lang="en-GB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2006, estimated 7,751 schemes (14.0 m members)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2021, estimated 5,220 schemes   (9.7 m members)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in 2021, scheme assets still stood at £1.7 trillion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even after many liability transfers during 15 years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far lower in 2025 (£1.1 trillion) after LDI crisis</a:t>
            </a:r>
            <a:endParaRPr lang="en-GB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required assets assessed under discount process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… which is the underlying problem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5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03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35BF3-D7F7-EE6D-E185-F675E0D4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4C2F15F-507A-8CA9-8A6C-8634DC4B1D8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brief UK DB history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B7F7C4B-1F00-26A1-4122-AB83387E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669631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from 1978, many more DB schemes set up (SSPA 1975)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accrued service relatively short, insignificant guarantees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main funding target was smoothed contribution rate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welcomed by sponsors and trustees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assets also smoothed (mainly Heywood &amp; Lander 1961)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benefit guarantees became increasingly significant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preservation (1985), CETVs (1986), pension increases (1997)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dividend tax relief reduced in 1993 and removed in 1997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stringent corporate pension accounting (FRS17/IAS19) early 2000s saw equity markets plunge </a:t>
            </a:r>
            <a:r>
              <a:rPr lang="en-GB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MtM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used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TPR became all-powerful from 2005 (that worked well)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71889-E520-3AFE-239A-94F387E8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11270" name="Slide Number Placeholder 5">
            <a:extLst>
              <a:ext uri="{FF2B5EF4-FFF2-40B4-BE49-F238E27FC236}">
                <a16:creationId xmlns:a16="http://schemas.microsoft.com/office/drawing/2014/main" id="{1B1DFE11-8632-CDDF-4D3E-AE077847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6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73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457200" y="777875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hugely severe DB economic impact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963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how could we even have guessed how much in advance?</a:t>
            </a:r>
          </a:p>
          <a:p>
            <a:pPr eaLnBrk="1" hangingPunct="1"/>
            <a:r>
              <a:rPr lang="en-GB" altLang="en-US" dirty="0"/>
              <a:t>UK DB employers’ contributions (private sector alone)</a:t>
            </a:r>
          </a:p>
          <a:p>
            <a:pPr lvl="1" eaLnBrk="1" hangingPunct="1"/>
            <a:r>
              <a:rPr lang="en-GB" altLang="en-US" dirty="0"/>
              <a:t>15.5 years [2009/Q2– 2025/Q1, 2 quarters missing] {ONS}</a:t>
            </a:r>
          </a:p>
          <a:p>
            <a:pPr lvl="1" eaLnBrk="1" hangingPunct="1"/>
            <a:r>
              <a:rPr lang="en-GB" altLang="en-US" dirty="0"/>
              <a:t>MQ5 series was replaced, hence missing data</a:t>
            </a:r>
          </a:p>
          <a:p>
            <a:pPr lvl="1" eaLnBrk="1" hangingPunct="1"/>
            <a:r>
              <a:rPr lang="en-GB" altLang="en-US" dirty="0"/>
              <a:t>total paid £443.3b (special £199.2b, 82% of normal)</a:t>
            </a:r>
          </a:p>
          <a:p>
            <a:pPr eaLnBrk="1" hangingPunct="1"/>
            <a:r>
              <a:rPr lang="en-GB" altLang="en-US" dirty="0"/>
              <a:t>suppose discount rate under-estimated by 1.5 % pa (mix)</a:t>
            </a:r>
          </a:p>
          <a:p>
            <a:pPr lvl="1" eaLnBrk="1" hangingPunct="1"/>
            <a:r>
              <a:rPr lang="en-GB" altLang="en-US" dirty="0"/>
              <a:t>can easily reach 1.0 % pa from inflation (</a:t>
            </a:r>
            <a:r>
              <a:rPr lang="en-GB" altLang="en-US" dirty="0">
                <a:hlinkClick r:id="rId4"/>
              </a:rPr>
              <a:t>www.ukrpi.com</a:t>
            </a:r>
            <a:r>
              <a:rPr lang="en-GB" altLang="en-US" dirty="0"/>
              <a:t>)</a:t>
            </a:r>
          </a:p>
          <a:p>
            <a:pPr eaLnBrk="1" hangingPunct="1"/>
            <a:r>
              <a:rPr lang="en-GB" altLang="en-US" dirty="0"/>
              <a:t>implies at least 30% difference in capital value</a:t>
            </a:r>
          </a:p>
          <a:p>
            <a:pPr eaLnBrk="1" hangingPunct="1"/>
            <a:r>
              <a:rPr lang="en-GB" altLang="en-US" dirty="0"/>
              <a:t>so at least £133b (private sector) misallocated in UK</a:t>
            </a:r>
          </a:p>
          <a:p>
            <a:pPr lvl="1" eaLnBrk="1" hangingPunct="1"/>
            <a:r>
              <a:rPr lang="en-GB" altLang="en-US" dirty="0"/>
              <a:t>my personal estimate, choose your own yield adjustment</a:t>
            </a:r>
          </a:p>
          <a:p>
            <a:pPr eaLnBrk="1" hangingPunct="1"/>
            <a:r>
              <a:rPr lang="en-GB" altLang="en-US" dirty="0"/>
              <a:t> 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B25871-F281-46CB-ADEC-D1F48E94B952}" type="slidenum">
              <a:rPr lang="en-GB" altLang="en-US" sz="1800" smtClean="0"/>
              <a:pPr>
                <a:spcBef>
                  <a:spcPct val="0"/>
                </a:spcBef>
              </a:pPr>
              <a:t>7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following evidence is essential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3528" y="1166019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actuaries (financial scientists) need to follow evidence</a:t>
            </a:r>
          </a:p>
          <a:p>
            <a:pPr lvl="1">
              <a:defRPr/>
            </a:pPr>
            <a:r>
              <a:rPr lang="en-GB" altLang="en-US" dirty="0"/>
              <a:t>always needs to be checked (complete? robust? …)</a:t>
            </a:r>
          </a:p>
          <a:p>
            <a:pPr lvl="1">
              <a:defRPr/>
            </a:pPr>
            <a:r>
              <a:rPr lang="en-GB" altLang="en-US" dirty="0"/>
              <a:t>no evidence that financial economics useful for long-term</a:t>
            </a:r>
          </a:p>
          <a:p>
            <a:pPr>
              <a:defRPr/>
            </a:pPr>
            <a:r>
              <a:rPr lang="en-GB" altLang="en-US" dirty="0"/>
              <a:t>evidence available must be interpreted - as experts</a:t>
            </a:r>
          </a:p>
          <a:p>
            <a:pPr lvl="1">
              <a:defRPr/>
            </a:pPr>
            <a:r>
              <a:rPr lang="en-GB" altLang="en-US" dirty="0"/>
              <a:t>otherwise, contributing very little indeed</a:t>
            </a:r>
          </a:p>
          <a:p>
            <a:pPr>
              <a:defRPr/>
            </a:pPr>
            <a:r>
              <a:rPr lang="en-GB" altLang="en-US" dirty="0"/>
              <a:t>interpretation is subjective, not objective</a:t>
            </a:r>
          </a:p>
          <a:p>
            <a:pPr lvl="1">
              <a:defRPr/>
            </a:pPr>
            <a:r>
              <a:rPr lang="en-GB" altLang="en-US" dirty="0"/>
              <a:t>room for expert judgment (Gil Grissom, Nikki Alexander)</a:t>
            </a:r>
          </a:p>
          <a:p>
            <a:pPr>
              <a:defRPr/>
            </a:pPr>
            <a:r>
              <a:rPr lang="en-GB" altLang="en-US" dirty="0"/>
              <a:t>nothing wrong with subjectivity, so long as …</a:t>
            </a:r>
          </a:p>
          <a:p>
            <a:pPr lvl="1">
              <a:defRPr/>
            </a:pPr>
            <a:r>
              <a:rPr lang="en-GB" altLang="en-US" dirty="0"/>
              <a:t>independent (not merely too common groupthink)</a:t>
            </a:r>
          </a:p>
          <a:p>
            <a:pPr lvl="1">
              <a:defRPr/>
            </a:pPr>
            <a:r>
              <a:rPr lang="en-GB" altLang="en-US" dirty="0"/>
              <a:t>cogently fully explained</a:t>
            </a:r>
          </a:p>
          <a:p>
            <a:pPr lvl="1">
              <a:defRPr/>
            </a:pPr>
            <a:r>
              <a:rPr lang="en-GB" altLang="en-US" dirty="0"/>
              <a:t>stakeholders empowered to understand potential outcomes</a:t>
            </a:r>
          </a:p>
          <a:p>
            <a:pPr lvl="1"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7DAF77-C62D-4870-95E3-25ED3D0AC9BD}" type="slidenum">
              <a:rPr lang="en-GB" altLang="en-US" sz="1800" smtClean="0"/>
              <a:pPr>
                <a:spcBef>
                  <a:spcPct val="0"/>
                </a:spcBef>
              </a:pPr>
              <a:t>8</a:t>
            </a:fld>
            <a:r>
              <a:rPr lang="en-GB" altLang="en-US" sz="1800" dirty="0"/>
              <a:t> of 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77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362950" cy="508918"/>
          </a:xfrm>
        </p:spPr>
        <p:txBody>
          <a:bodyPr/>
          <a:lstStyle/>
          <a:p>
            <a:r>
              <a:rPr lang="en-GB" altLang="en-US" dirty="0"/>
              <a:t>single numbers presented as results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46088" y="1484784"/>
            <a:ext cx="8229600" cy="4454525"/>
          </a:xfrm>
        </p:spPr>
        <p:txBody>
          <a:bodyPr/>
          <a:lstStyle/>
          <a:p>
            <a:r>
              <a:rPr lang="en-GB" altLang="en-US" dirty="0"/>
              <a:t>single numbers are not appropriate results</a:t>
            </a:r>
          </a:p>
          <a:p>
            <a:r>
              <a:rPr lang="en-GB" altLang="en-US" dirty="0"/>
              <a:t>… for representing many future uncertainties</a:t>
            </a:r>
          </a:p>
          <a:p>
            <a:pPr lvl="1"/>
            <a:r>
              <a:rPr lang="en-GB" dirty="0"/>
              <a:t>NYU Stern (1977) &amp; Z/Yen (2012)</a:t>
            </a:r>
          </a:p>
          <a:p>
            <a:pPr lvl="1"/>
            <a:r>
              <a:rPr lang="en-GB" altLang="en-US" dirty="0"/>
              <a:t>Simon Carne’s SIAS paper (2004)</a:t>
            </a:r>
          </a:p>
          <a:p>
            <a:r>
              <a:rPr lang="en-GB" altLang="en-US" dirty="0"/>
              <a:t>especially when single number never fully specified</a:t>
            </a:r>
          </a:p>
          <a:p>
            <a:pPr lvl="1"/>
            <a:r>
              <a:rPr lang="en-GB" altLang="en-US" dirty="0"/>
              <a:t>mean? median? mode? specified percentile?</a:t>
            </a:r>
          </a:p>
          <a:p>
            <a:r>
              <a:rPr lang="en-GB" altLang="en-US" dirty="0"/>
              <a:t>we should be looking at multi-dimensional results</a:t>
            </a:r>
          </a:p>
          <a:p>
            <a:pPr lvl="1"/>
            <a:r>
              <a:rPr lang="en-GB" altLang="en-US" dirty="0"/>
              <a:t>with confidence intervals (deterministic approach fails)</a:t>
            </a:r>
          </a:p>
          <a:p>
            <a:pPr lvl="1"/>
            <a:r>
              <a:rPr lang="en-GB" altLang="en-US" dirty="0"/>
              <a:t>aiming at avoiding “fog of certainty” (actuarial noise)</a:t>
            </a:r>
          </a:p>
          <a:p>
            <a:pPr lvl="1"/>
            <a:r>
              <a:rPr lang="en-GB" altLang="en-US" dirty="0"/>
              <a:t>being able to recognise lack of liquidity in advance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0"/>
            <a:ext cx="6912000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(22 Mar 2026)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536493B8-FB55-4EF8-AEF2-DAC460A64F65}" type="slidenum">
              <a:rPr lang="en-GB" altLang="en-US" smtClean="0">
                <a:latin typeface="Times New Roman" panose="02020603050405020304" pitchFamily="18" charset="0"/>
              </a:rPr>
              <a:pPr/>
              <a:t>9</a:t>
            </a:fld>
            <a:r>
              <a:rPr lang="en-GB" altLang="en-US" dirty="0">
                <a:latin typeface="Times New Roman" panose="02020603050405020304" pitchFamily="18" charset="0"/>
              </a:rPr>
              <a:t> of 45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aff5b85134c6e2bea58ecbd1ded07edb1fdaa6"/>
  <p:tag name="ISPRING_UUID" val="{021289AC-979C-4DCE-849D-3056400D165A}"/>
  <p:tag name="ISPRING_RESOURCE_FOLDER" val="F:\DiscountRatesEnd2018\PowerPoint\Guernsey\LongTermDiscountRates_Guernsey_22May2019JonSpain_Draft_11Apr2019\"/>
  <p:tag name="ISPRING_PRESENTATION_PATH" val="F:\DiscountRatesEnd2018\PowerPoint\Guernsey\LongTermDiscountRates_Guernsey_22May2019JonSpain_Draft_11Apr2019.pptm"/>
  <p:tag name="ISPRING_PROJECT_VERSION" val="9.3"/>
  <p:tag name="ISPRING_PROJECT_FOLDER_UPDATED" val="1"/>
  <p:tag name="FLASHSPRING_ZOOM_TAG" val="62"/>
  <p:tag name="ISPRING_PRESENTATION_INFO_2" val="&lt;?xml version=&quot;1.0&quot; encoding=&quot;UTF-8&quot; standalone=&quot;no&quot; ?&gt;&#10;&lt;presentation2&gt;&#10;&#10;  &lt;slides&gt;&#10;    &lt;slide id=&quot;{B3D91E58-0F85-411B-85FD-75DE773D26CE}&quot; pptId=&quot;257&quot;/&gt;&#10;    &lt;slide id=&quot;{5CB44AFF-EC9D-47B9-998C-693BC767109E}&quot; pptId=&quot;289&quot;/&gt;&#10;    &lt;slide id=&quot;{639BBCAF-2483-4F10-A95F-E3FBDF79FC87}&quot; pptId=&quot;321&quot;/&gt;&#10;    &lt;slide id=&quot;{4D067703-6390-4FCE-A7A2-7D7BBD2B94A8}&quot; pptId=&quot;313&quot;/&gt;&#10;    &lt;slide id=&quot;{F909BE00-A37E-47D8-85C8-DEA8CAACAC92}&quot; pptId=&quot;317&quot;/&gt;&#10;    &lt;slide id=&quot;{EC1B5558-7AD4-44CD-A2F0-B073AC568480}&quot; pptId=&quot;261&quot;/&gt;&#10;    &lt;slide id=&quot;{82AFB00C-4499-4923-9461-FAF88CD40FF0}&quot; pptId=&quot;294&quot;/&gt;&#10;    &lt;slide id=&quot;{FEB158FD-A927-42C1-9F99-0F0745124C90}&quot; pptId=&quot;309&quot;/&gt;&#10;    &lt;slide id=&quot;{E2CEFE73-0766-4E51-9F29-42925077DD98}&quot; pptId=&quot;258&quot;/&gt;&#10;    &lt;slide id=&quot;{BE5F69FD-BDA1-4195-9D1E-E1EBFE33CDFB}&quot; pptId=&quot;265&quot;/&gt;&#10;    &lt;slide id=&quot;{28D18FAC-51EB-4815-9505-5229234EB51B}&quot; pptId=&quot;335&quot;/&gt;&#10;    &lt;slide id=&quot;{97FDD772-F131-4581-8DFF-4EB476244DFB}&quot; pptId=&quot;270&quot;/&gt;&#10;    &lt;slide id=&quot;{34D31680-F50B-4F93-AB27-346A8E1519F3}&quot; pptId=&quot;333&quot;/&gt;&#10;    &lt;slide id=&quot;{665F1A46-ED72-47E7-A7BB-6980659B3D55}&quot; pptId=&quot;329&quot;/&gt;&#10;    &lt;slide id=&quot;{F41DEF12-DE4F-467C-A0DB-6A87F4A19CC0}&quot; pptId=&quot;268&quot;/&gt;&#10;    &lt;slide id=&quot;{8A394B32-1E5D-4267-A111-D611455BA0B4}&quot; pptId=&quot;273&quot;/&gt;&#10;    &lt;slide id=&quot;{D5EDBCAA-D5B7-40DD-B05C-C8088E534E3C}&quot; pptId=&quot;275&quot;/&gt;&#10;    &lt;slide id=&quot;{BA8E0CB2-5D8A-4506-BBAF-B33326C241E9}&quot; pptId=&quot;277&quot;/&gt;&#10;    &lt;slide id=&quot;{BD52DF0E-C2F2-4CD2-9EA8-2285572FDFC8}&quot; pptId=&quot;276&quot;/&gt;&#10;    &lt;slide id=&quot;{3C3F6628-D971-458E-9EDC-4F285A77F7B8}&quot; pptId=&quot;298&quot;/&gt;&#10;    &lt;slide id=&quot;{AAC58313-5269-4635-9116-8EB01EA63257}&quot; pptId=&quot;328&quot;/&gt;&#10;    &lt;slide id=&quot;{B50315E8-1E89-492F-A814-B8AC9E9282D9}&quot; pptId=&quot;324&quot;/&gt;&#10;    &lt;slide id=&quot;{30C28926-DA74-4CE2-945D-16BFCA966D6A}&quot; pptId=&quot;278&quot;/&gt;&#10;    &lt;slide id=&quot;{ED0CB4CA-0716-46FC-926A-1E85C048F3B0}&quot; pptId=&quot;325&quot;/&gt;&#10;    &lt;slide id=&quot;{706320C0-CF80-4D68-BD75-F215D4F197D4}&quot; pptId=&quot;305&quot;/&gt;&#10;    &lt;slide id=&quot;{3BF22500-E1B4-492A-9249-2668C4D6D6C8}&quot; pptId=&quot;326&quot;/&gt;&#10;    &lt;slide id=&quot;{821C9680-AE80-4998-BEFE-8F5C907AA913}&quot; pptId=&quot;318&quot;/&gt;&#10;    &lt;slide id=&quot;{20388889-44D3-4FF5-8BDB-CE8252D10725}&quot; pptId=&quot;327&quot;/&gt;&#10;    &lt;slide id=&quot;{8599E021-318F-4731-BB59-38E6F78AE7EE}&quot; pptId=&quot;332&quot;/&gt;&#10;    &lt;slide id=&quot;{46B704B7-DBBA-45E5-8509-6830BD6833E3}&quot; pptId=&quot;280&quot;/&gt;&#10;    &lt;slide id=&quot;{9FDB51C8-41C6-4A3F-8104-4EB9E0B1D68D}&quot; pptId=&quot;286&quot;/&gt;&#10;    &lt;slide id=&quot;{E02E924F-A3FB-44A4-921C-A4FDB2685FAA}&quot; pptId=&quot;287&quot;/&gt;&#10;    &lt;slide id=&quot;{00614599-28A5-4A70-B055-392341B0BAEC}&quot; pptId=&quot;292&quot;/&gt;&#10;    &lt;slide id=&quot;{1B52AA92-0500-4318-A1DB-8BD1607F62FF}&quot; pptId=&quot;288&quot;/&gt;&#10;    &lt;slide id=&quot;{E6D9ABC9-31ED-42E6-BDA7-D24D97AF7BDC}&quot; pptId=&quot;271&quot;/&gt;&#10;    &lt;slide id=&quot;{980BD740-87FE-4C12-BE3C-DDD931DCC874}&quot; pptId=&quot;295&quot;/&gt;&#10;  &lt;/slides&gt;&#10;&#10;  &lt;narration&gt;&#10;    &lt;audioTracks/&gt;&#10;    &lt;videoTracks/&gt;&#10;  &lt;/narration&gt;&#10;&#10;&lt;/presentation2&gt;&#10;"/>
  <p:tag name="ISPRING_PRESENTATION_COURSE_TITLE" val="LongTermDiscountRates_Guernsey_22May2019JonSpain_Draft_11Apr20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D067703-6390-4FCE-A7A2-7D7BBD2B94A8}"/>
  <p:tag name="GENSWF_ADVANCE_TIME" val="5.000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E5F69FD-BDA1-4195-9D1E-E1EBFE33CDFB}"/>
  <p:tag name="GENSWF_ADVANCE_TIME" val="5.000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E5F69FD-BDA1-4195-9D1E-E1EBFE33CDFB}"/>
  <p:tag name="GENSWF_ADVANCE_TIME" val="5.000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FDD772-F131-4581-8DFF-4EB476244DFB}"/>
  <p:tag name="GENSWF_ADVANCE_TIME" val="5.000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FDD772-F131-4581-8DFF-4EB476244DFB}"/>
  <p:tag name="GENSWF_ADVANCE_TIME" val="5.000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8D18FAC-51EB-4815-9505-5229234EB51B}"/>
  <p:tag name="GENSWF_ADVANCE_TIME" val="5.000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FDD772-F131-4581-8DFF-4EB476244DFB}"/>
  <p:tag name="GENSWF_ADVANCE_TIME" val="5.000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2CEFE73-0766-4E51-9F29-42925077DD98}"/>
  <p:tag name="GENSWF_ADVANCE_TIME" val="5.000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C1B5558-7AD4-44CD-A2F0-B073AC568480}"/>
  <p:tag name="GENSWF_ADVANCE_TIME" val="5.000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A8E0CB2-5D8A-4506-BBAF-B33326C241E9}"/>
  <p:tag name="GENSWF_ADVANCE_TIME" val="5.000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D52DF0E-C2F2-4CD2-9EA8-2285572FDFC8}"/>
  <p:tag name="GENSWF_ADVANCE_TIME" val="5.000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A394B32-1E5D-4267-A111-D611455BA0B4}"/>
  <p:tag name="GENSWF_ADVANCE_TIME" val="5.000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6D9ABC9-31ED-42E6-BDA7-D24D97AF7BDC}"/>
  <p:tag name="GENSWF_ADVANCE_TIME" val="5.000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6D9ABC9-31ED-42E6-BDA7-D24D97AF7BDC}"/>
  <p:tag name="GENSWF_ADVANCE_TIME" val="5.000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6D9ABC9-31ED-42E6-BDA7-D24D97AF7BDC}"/>
  <p:tag name="GENSWF_ADVANCE_TIME" val="5.000"/>
  <p:tag name="ISPRING_CUSTOM_TIMING_USED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6D9ABC9-31ED-42E6-BDA7-D24D97AF7BDC}"/>
  <p:tag name="GENSWF_ADVANCE_TIME" val="5.000"/>
  <p:tag name="ISPRING_CUSTOM_TIMING_USED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5EDBCAA-D5B7-40DD-B05C-C8088E534E3C}"/>
  <p:tag name="GENSWF_ADVANCE_TIME" val="5.000"/>
  <p:tag name="ISPRING_CUSTOM_TIMING_USED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AC58313-5269-4635-9116-8EB01EA63257}"/>
  <p:tag name="GENSWF_ADVANCE_TIME" val="5.000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AC58313-5269-4635-9116-8EB01EA63257}"/>
  <p:tag name="GENSWF_ADVANCE_TIME" val="5.000"/>
  <p:tag name="ISPRING_CUSTOM_TIMING_USED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AC58313-5269-4635-9116-8EB01EA63257}"/>
  <p:tag name="GENSWF_ADVANCE_TIME" val="5.000"/>
  <p:tag name="ISPRING_CUSTOM_TIMING_USED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6B704B7-DBBA-45E5-8509-6830BD6833E3}"/>
  <p:tag name="GENSWF_ADVANCE_TIME" val="5.000"/>
  <p:tag name="ISPRING_CUSTOM_TIMING_USED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0614599-28A5-4A70-B055-392341B0BAEC}"/>
  <p:tag name="GENSWF_ADVANCE_TIME" val="5.000"/>
  <p:tag name="ISPRING_CUSTOM_TIMING_USED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0614599-28A5-4A70-B055-392341B0BAEC}"/>
  <p:tag name="GENSWF_ADVANCE_TIME" val="5.000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6B704B7-DBBA-45E5-8509-6830BD6833E3}"/>
  <p:tag name="GENSWF_ADVANCE_TIME" val="5.000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909BE00-A37E-47D8-85C8-DEA8CAACAC92}"/>
  <p:tag name="GENSWF_ADVANCE_TIME" val="5.000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2AFB00C-4499-4923-9461-FAF88CD40FF0}"/>
  <p:tag name="GENSWF_ADVANCE_TIME" val="5.000"/>
  <p:tag name="ISPRING_CUSTOM_TIMING_US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imes New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Times New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81077</TotalTime>
  <Words>3546</Words>
  <Application>Microsoft Office PowerPoint</Application>
  <PresentationFormat>On-screen Show (4:3)</PresentationFormat>
  <Paragraphs>491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Times New Roman</vt:lpstr>
      <vt:lpstr>Wingdings</vt:lpstr>
      <vt:lpstr>Default Design</vt:lpstr>
      <vt:lpstr>Custom Design</vt:lpstr>
      <vt:lpstr>PowerPoint Presentation</vt:lpstr>
      <vt:lpstr>disclaimer</vt:lpstr>
      <vt:lpstr>agenda</vt:lpstr>
      <vt:lpstr>main points</vt:lpstr>
      <vt:lpstr>why does this matter?</vt:lpstr>
      <vt:lpstr>brief UK DB history</vt:lpstr>
      <vt:lpstr>hugely severe DB economic impact</vt:lpstr>
      <vt:lpstr>following evidence is essential</vt:lpstr>
      <vt:lpstr>single numbers presented as results</vt:lpstr>
      <vt:lpstr>what is discount process?</vt:lpstr>
      <vt:lpstr>what is “mark-to-market” (MtM)?</vt:lpstr>
      <vt:lpstr>is there a long-term?</vt:lpstr>
      <vt:lpstr>long-term risk premia</vt:lpstr>
      <vt:lpstr>equity return components (1 of 2)</vt:lpstr>
      <vt:lpstr>equity return components (2 of 2)</vt:lpstr>
      <vt:lpstr>long-term risk premium 1962-2025</vt:lpstr>
      <vt:lpstr>how likely is equity risk premium?</vt:lpstr>
      <vt:lpstr>forecasting approaches</vt:lpstr>
      <vt:lpstr>reflecting long-term reality</vt:lpstr>
      <vt:lpstr>expected long-term returns (1 of 2)</vt:lpstr>
      <vt:lpstr>expected long-term returns (2 of 2)</vt:lpstr>
      <vt:lpstr>simple financial contracts (1 of 6)</vt:lpstr>
      <vt:lpstr>simple financial contracts (2 of 6)</vt:lpstr>
      <vt:lpstr>simple financial contracts (3 of 6)</vt:lpstr>
      <vt:lpstr>simple financial contracts (4 of 6)</vt:lpstr>
      <vt:lpstr>simple financial contracts (5 of 6)</vt:lpstr>
      <vt:lpstr>simple financial contracts (6 of 6)</vt:lpstr>
      <vt:lpstr>links to online interactive charts</vt:lpstr>
      <vt:lpstr>fund development (1 of 3)</vt:lpstr>
      <vt:lpstr>fund development (2 of 3)</vt:lpstr>
      <vt:lpstr>fund development (3 of 3)</vt:lpstr>
      <vt:lpstr>end-contract assets adequacy (1 of 4)</vt:lpstr>
      <vt:lpstr>end-contract assets adequacy (2 of 4)</vt:lpstr>
      <vt:lpstr>end-contract assets adequacy (3 of 4)</vt:lpstr>
      <vt:lpstr>end-contract assets adequacy (4 of 4)</vt:lpstr>
      <vt:lpstr>annuity failure likelihood (1 of 3) </vt:lpstr>
      <vt:lpstr>annuity failure likelihood (2 of 3)</vt:lpstr>
      <vt:lpstr>annuity failure likelihood (3 of 3)</vt:lpstr>
      <vt:lpstr>mean relative caution</vt:lpstr>
      <vt:lpstr>discount rate adjustments (1 of 3)</vt:lpstr>
      <vt:lpstr>discount rate adjustments (2 of 3)</vt:lpstr>
      <vt:lpstr>discount rate adjustments (3 of 3)</vt:lpstr>
      <vt:lpstr>surplus refunds</vt:lpstr>
      <vt:lpstr>stop relying upon discount process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 Pension Benefits</dc:title>
  <dc:creator>Jon</dc:creator>
  <cp:lastModifiedBy>Jon Spain</cp:lastModifiedBy>
  <cp:revision>985</cp:revision>
  <cp:lastPrinted>2025-07-20T19:16:06Z</cp:lastPrinted>
  <dcterms:created xsi:type="dcterms:W3CDTF">2016-03-08T22:01:13Z</dcterms:created>
  <dcterms:modified xsi:type="dcterms:W3CDTF">2026-03-22T20:18:35Z</dcterms:modified>
</cp:coreProperties>
</file>