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ink/ink6.xml" ContentType="application/inkml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ink/ink7.xml" ContentType="application/inkml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ink/ink8.xml" ContentType="application/inkml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406" r:id="rId3"/>
    <p:sldId id="421" r:id="rId4"/>
    <p:sldId id="418" r:id="rId5"/>
    <p:sldId id="424" r:id="rId6"/>
    <p:sldId id="405" r:id="rId7"/>
    <p:sldId id="455" r:id="rId8"/>
    <p:sldId id="280" r:id="rId9"/>
    <p:sldId id="317" r:id="rId10"/>
    <p:sldId id="294" r:id="rId11"/>
    <p:sldId id="416" r:id="rId12"/>
    <p:sldId id="380" r:id="rId13"/>
    <p:sldId id="265" r:id="rId14"/>
    <p:sldId id="442" r:id="rId15"/>
    <p:sldId id="425" r:id="rId16"/>
    <p:sldId id="443" r:id="rId17"/>
    <p:sldId id="335" r:id="rId18"/>
    <p:sldId id="270" r:id="rId19"/>
    <p:sldId id="258" r:id="rId20"/>
    <p:sldId id="261" r:id="rId21"/>
    <p:sldId id="423" r:id="rId22"/>
    <p:sldId id="336" r:id="rId23"/>
    <p:sldId id="273" r:id="rId24"/>
    <p:sldId id="390" r:id="rId25"/>
    <p:sldId id="271" r:id="rId26"/>
    <p:sldId id="433" r:id="rId27"/>
    <p:sldId id="463" r:id="rId28"/>
    <p:sldId id="275" r:id="rId29"/>
    <p:sldId id="452" r:id="rId30"/>
    <p:sldId id="328" r:id="rId31"/>
    <p:sldId id="456" r:id="rId32"/>
    <p:sldId id="444" r:id="rId33"/>
    <p:sldId id="325" r:id="rId34"/>
    <p:sldId id="454" r:id="rId35"/>
    <p:sldId id="445" r:id="rId36"/>
    <p:sldId id="446" r:id="rId37"/>
    <p:sldId id="447" r:id="rId38"/>
    <p:sldId id="426" r:id="rId39"/>
    <p:sldId id="457" r:id="rId40"/>
    <p:sldId id="448" r:id="rId41"/>
    <p:sldId id="427" r:id="rId42"/>
    <p:sldId id="458" r:id="rId43"/>
    <p:sldId id="459" r:id="rId44"/>
    <p:sldId id="449" r:id="rId45"/>
    <p:sldId id="441" r:id="rId46"/>
    <p:sldId id="460" r:id="rId47"/>
    <p:sldId id="461" r:id="rId48"/>
    <p:sldId id="450" r:id="rId49"/>
    <p:sldId id="464" r:id="rId50"/>
    <p:sldId id="451" r:id="rId51"/>
    <p:sldId id="453" r:id="rId52"/>
    <p:sldId id="292" r:id="rId53"/>
    <p:sldId id="462" r:id="rId54"/>
  </p:sldIdLst>
  <p:sldSz cx="9144000" cy="6858000" type="screen4x3"/>
  <p:notesSz cx="7102475" cy="10233025"/>
  <p:custDataLst>
    <p:tags r:id="rId5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modifyVerifier cryptProviderType="rsaAES" cryptAlgorithmClass="hash" cryptAlgorithmType="typeAny" cryptAlgorithmSid="14" spinCount="100000" saltData="Zceanfibd3SJv6OQK/QuZw==" hashData="co2faqzXxtWBFGz+E42iZl/doO52e9nI5zY7hBmU/nylCXRk7RTa+ljb9QveQIrKKAGkC0ACzaD5SmuapBZ5G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50" autoAdjust="0"/>
  </p:normalViewPr>
  <p:slideViewPr>
    <p:cSldViewPr>
      <p:cViewPr varScale="1">
        <p:scale>
          <a:sx n="64" d="100"/>
          <a:sy n="64" d="100"/>
        </p:scale>
        <p:origin x="19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9DE15D-45AD-3359-B23F-FB529D269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645F9-1CC9-99F6-05F1-A700759991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92E0-7FBC-4A29-91D6-58990D15D074}" type="datetimeFigureOut">
              <a:rPr lang="en-GB" smtClean="0"/>
              <a:t>21/07/2025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3F529-320E-A17D-1C20-BE534A99A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0855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E9D11-CAA0-F608-9C3A-FADB28530D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6" y="9720855"/>
            <a:ext cx="3078163" cy="512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77ED-08DC-45D5-BE21-CC6BF4EC94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7:08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16528 7338 0,'35'0'203,"18"0"-203,53 0 16,-18 0-1,-18 0-15,1 0 16,-36 0-16,-17 0 16,0 0-16,17-18 328,53 18-328,18-35 15,17 17-15,-70 18 16,0-35-16,18 35 16,-36 0-16,-17-18 15,-1 18-15,19 0 953,16 0-937,1 0-16,53 0 16,-35 0-16,88 0 15,-1-53-15,-70 53 16,36-17-16,-36 17 15,-17-36-15,17 36 16,-71 0 0,1-17 452,-36-1-436,18-17-32,-35 17 15,35-17-15,0 0 16,-35-1-16,35 19 16,-18-36-16,18 35 15,-35-17-15,35 17 16,-18-17-16,18 17 15,0 1-15,0-1 16,0 0-16,-17 18 16,17-17-16,0-18 375,0-18-360,0 17 1,0 1 0,0 0-1,0 0-15,0 17 16,0 0-16,0 1 15,0-19 17,-18 19 296,-52 17-313,-54 0-15,1 0 16,34 0-16,1 0 16,18 0-1,17 0-15,-35 0 16,35 0-16,0 0 16,0 0-16,18 0 15,-1 0-15,19 0 47,-19 0 16,-34 0-48,52 0 1,0 0-16,1 0 15,-1 0 157,-35 0-156,36 0-16,-1 0 16,-70 0-1,70 0 1,1 0 78,-19 35-94,-17 18 15,36-35-15,-1-1 16,-17 1-16,0-18 15,17 35-15,0-17 16,-17-1 0,17 19 249,1-19-249,-1-17 0,18 18-16,0 0 15,-18 17 1,-17 35 15,18-70-31,17 18 16,0 17-1,0 1 110,0-19-109,0 1 0,0 0-16,0-1 15,0 1-15,0-1 16,0 1-16,0 0 15,0-1-15,0 19 16,0-19 0,0 1-1,0 0-15,0-1 16,0 1 0,0 17-1,0 0 1,0 1 31,0-1 93,0 0-140,35-35 32,-18 0 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4:16.4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24575,'6'17'0,"8"17"0,18 20 0,9 0 0,9-14 0,-3-20 0,-5-24 0,-3-18 0,2-10 0,1-6 0,-1 4 0,-9 2 0,-2 0 0,-8 6-8191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4:20.0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1 24575,'0'11'0,"0"27"0,0 18 0,-12 17 0,-8 13 0,-2 8 0,3-11-8191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4:22.3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91 24575,'11'-6'0,"15"-1"0,32 11 0,12 11 0,-1 8 0,-7 7 0,-7-3 0,-8 7 0,6-4 0,10-18 0,17-22 0,7-21 0,0-10 0,-10-5 0,-6 0 0,-9 3 0,-16 7-8191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4:23.8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24575,'11'0'0,"10"6"0,1 7 0,2 24 0,-2 24 0,-5 23 0,-6 9 0,-4 1 0,-4-6 0,-2-11 0,4 10 0,2 6 0,-1 0 0,4-11 0,1-14 0,-2-18-8191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4:26.1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24575,'0'10'0,"1"-1"0,1 0 0,-1 0 0,2 0 0,-1 0 0,1-1 0,0 1 0,1 0 0,7 11 0,-2-5 0,1 0 0,0-1 0,25 26 0,-11-17 0,2-1 0,0-2 0,1 0 0,1-2 0,1-1 0,0-2 0,32 13 0,-2-5 0,2-3 0,106 21 0,-148-36 0,-9-3 0,0 0 0,0 0 0,1-1 0,11 0 0,-20-1 0,1 0 0,-1 0 0,1-1 0,-1 1 0,1-1 0,-1 1 0,0-1 0,1 0 0,-1 0 0,0 0 0,1 0 0,-1-1 0,0 1 0,0-1 0,0 1 0,0-1 0,0 1 0,-1-1 0,1 0 0,0 0 0,2-4 0,-1 0 0,0 0 0,-1 0 0,0-1 0,0 1 0,0-1 0,-1 1 0,0-1 0,0 1 0,0-1 0,-1 0 0,-1-7 0,-1-11 0,-9-40 0,8 50 0,-30-138-1365,19 90-5461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8:46.1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1 110 24575,'17'-11'0,"34"-4"0,26 0 0,16-2 0,15 1 0,7 4 0,-5 4 0,-10-3 0,-11 6 0,-15 10 0,-13 4 0,-7 1 0,-7-2 0,1-2 0,-8-2-8191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8:49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241 8 24575,'0'-5'0,"11"3"0,9 14 0,2 10 0,-9 19 0,-12 2 0,-23-1 0,-14-1 0,-7-8 0,-6-4 0,-2-6 0,9-3 0,5 3 0,10-5-8191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8:28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10548 8026 0,'53'0'234,"-18"0"-218,53 0-16,-17 0 15,0 0-15,-1 0 16,-35 0-16,1-18 16,-19 18-16,-34 0 750,-1 0-578,0 18-157,1-18 16,17 17-15,-18-17 0,-17 0-16,35 36 1125,0-1-1000,0-17-110,17-1 17,1 1-17,-53-18 204,-18 0-203,18 0-1,-1 0-15,-17 0 16,1-35-16,16 35 15,19 0 142,52 0 15,0 0-172,89 0 15,-54 0-15,1 0 16,-18-18-16,0 18 15,-18 0-15,-88 0 219,53-18-203,-18 18-16,1 0 15,-19 0 1,19 0-16,-19 0 16,1 0-1,-18 0 1,36 0 0,-1 0-16,-17 0 15,-1 0-15,19 0 16,-1 0-16,1 0 15,-1 0 17,53 0 108,71 0-140,-18 0 16,36 0-16,-1 0 16,1 0-16,-71 0 15,-1 0-15,-34 0 16,0-17 109,-36-1-47,0 18-62,-17 0-16,-35 0 15,34 0-15,-17 0 16,0-18-16,-17 18 15,17 0-15,-18-35 16,19 35-16,-37-18 16,36 18-16,-17 0 15,52 0-15,-35 0 16,36 0-16,-1 0 16,0 0-16,1 0 15,-1 0 1,-17 0-1,0 0-15,-18 0 16,0 0-16,0 0 16,-18 0-16,1 0 15,17 0 1,0 0-16,18 0 16,17 0 296,18 36-296,0-1-16,0 0 15,0 1-15,71 16 16,-54-52-16,124 36 16,-105-36-16,69 0 15,-52 17-15,0-17 16,-18 0-16,54 0 15,-54 0 235,0 0-250,36 36 16,-18-36-16,17 0 16,1 0-16,-18 0 15,0 0-15,17 0 16,-52 0-16,35 0 16,-18 0-16,0 0 31,-17 0-31,-18-18 484,0-17-468,0-1 15,0 19-31,0-1 16,0 1-1,35-1 32,-35 0 63,0-17-95,18 17 16,-18 1-31,0-1 32,0-17-17,18 17-15,-18 0 32,0-17-1,0 0 16,0 17-47,17 18 31,-17-17-31,0-19 156,0 19-140,-17-1-16,-1 0 15,-53-17-15,-35-18 16,1 18-16,-19 17 16,-17 18-1,18-35-15,-1 35 16,71-18-16,18 18 16,-18 0-16,35 0 234,1 0-218,-19 0-16,1 0 15,0 36-15,0-19 16,-1 19-16,-17 17 15,1-36-15,34 18 16,0-35 0,1 0-1,-1 36-15,0-36 16,1 17-16,-1-17 16,0 18-1,18 17 95,-17-17-95,17 0 1,0 17-16,0-18 15,0 19-15,0-19 16,0 1-16,0 17 16,0 1-16,0-19 15,0 1-15,53 17 16,-36-17-16,19-18 16,17 17-1,-18 1-15,0-18 16,-17 0-1,-1 0 1,1 0 0,0 0-1,-1 0 1,19 0 0,-1 35-1,35-35-15,-34 18 16,17-18-16,-1 0 15,-34 0-15,17 18 16,1-1-16,-19-17 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2:49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18803 6227 0,'18'0'203,"70"0"-187,53 0-16,35 0 0,36 0 15,-71 0 1,-88 0-16,53 0 16,-18 0-16,-17 0 15,-18 0-15,-36 0 16,-52 0 328,-18 0-344,-18 0 15,19 17-15,-19-17 16,53 0-16,1 0 15,-1 18 251,0-18-250,1 17-1,-1 19 204,1-36-219,-1 35 16,0-35-1,1 18-15,-1-18 32,0 53 358,1-53-374,17 17-16,-18 18 15,0-17 1,18-53 468,0 17-405,0 1-64,0-1 1,0 0 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2:52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18627 8114 0,'53'0'219,"-1"0"-203,1 0-16,-17 0 0,70-35 15,-71 35 17,18 0 61,-18-18-77,-17 18 0,-1 0 109,1-18 234,35-52-343,-18 70-1,89-71 1,-36 18-1,-71 53 220,19 0-188,-1 0-47,0 0 15,-17 0 1,17-17-16,0 17 16,-17-18 187,-88-17-203,-72 35 15,19 0-15,-53 0 16,17 0-16,18 0 16,0 0-16,17 0 15,54 0-15,52 0 16,0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42:57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18750 9543 0,'18'-18'188,"35"18"-173,17 0-15,1 0 16,-18 0-16,17 0 16,-17 0-16,-35 0 15,-1 0 1,19 0 93,17 0-93,-18 0-16,0 0 31,-17 0 32,17 0-48,0 0 1,1 0 359,-1 18-359,-17-1-1,-1-17 1,19 18-1,-36 0 235,0-1-250,0 1 16,-18 17-16,0-35 16,1 18-1,-1-18 17,0 0-17,1 0 1,-19 0-1,36 17-15,-35-17 16,18 0-16,-1 18 16,0-18-1,1 0 1,-1 0 0,-17 18-16,-1-18 78,19 0-31,-1 35-16,0-35-31,1 0 31,-1 18-31,-17-18 16,0 0 93,17 0-78,0 0 63,1 0-31,-1 0 124,0 0-171,1 0-1,-1 0-15,-17 0 16,0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3-01T10:38:15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2822 17498 0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14:04:14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24575,'6'11'0,"2"16"0,5 19 0,1 26 0,8 17 0,2-1 0,-4-10 0,-6-12 0,-4 0 0,-5 11 0,-2-2 0,-3 15 0,0-3 0,-1-9 0,0-14 0,0-16-8191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8513" cy="5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5" y="0"/>
            <a:ext cx="3078513" cy="5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60401"/>
            <a:ext cx="5682644" cy="46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9166"/>
            <a:ext cx="3078513" cy="51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5" y="9719166"/>
            <a:ext cx="3078513" cy="51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C08475-B0A0-4781-9D71-EAEB96F35D4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2007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2460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2387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6746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9948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317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3EAC-E62B-7F41-3F5C-D72E406A5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8116D-AB94-BD1D-4B6C-B56D073B1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F97BA-0EFE-1C0B-EA99-8718617AF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82AFB-A75F-60C3-10F0-B624902EC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177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018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6258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7754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4272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280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0705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505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9808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1587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0484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08475-B0A0-4781-9D71-EAEB96F35D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27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13220-A0AD-9C90-7D7E-9EDFF6DAF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0763D-AB29-5F0F-4539-8B7421C01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DC313-0CC6-1F5F-7EFB-95ACDC40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6C8C9-486E-EAC2-4F67-5E3BD080D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08475-B0A0-4781-9D71-EAEB96F35D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97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3342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027BF-CB6D-EBE6-13CA-A8B403A57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40C2C-BF3B-86D0-6CEC-387D87009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554DDD-EE7B-5ED2-D587-E5A216F03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0E04-00B6-1571-9738-C52EDF8F3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5829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332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689B-D05B-C208-8C01-34340F229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7760BA-4DA8-6756-EC1F-3A55CD46D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36CB6-257B-7D5B-066C-BD53435A5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D344D-352E-0C4B-9C9B-E87DD150C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589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48514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B138B-A681-877D-A0B9-1A1CA3036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1E38C-56C0-A922-7A28-DFC2C83E6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02A73-E9EA-1370-B42D-ED3AA0D44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3EB56-BA54-AB49-C1DA-1C8B4E241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808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0719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01D8-E4BE-CCC5-1DE3-7C5A0E40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BDEF4-00F1-97CE-1919-1A1E68C62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A9313-AFFD-6A00-11D8-EDEAD1BEB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29D5E-9CA8-DF8B-5D48-353F11E027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46908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E4E0-B08B-4D89-2C0C-1692DCD1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957AE-03C1-0382-7A47-85AD0E62E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2A1E2-8FE7-11B5-B29C-633C7BA31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77263-8D72-AF30-B701-FFF61471D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4554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24B2-8D7A-DF65-7B61-4614787FB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DCDD9B-322B-4027-6C7A-7A75CBEE3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703D2-9CC1-2826-3155-D3A16F2F8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24D03-7288-BFBC-2795-B2568749B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9774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FFB5-949F-58DB-A0E0-549659AB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46E38-F36A-370E-4783-D64DCD37C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70D8E-B6F8-2417-2E59-0E6214EB2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FE59A-0F6B-27F9-573B-86C88FE6E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9319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844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D0BD6-546D-14D3-91DF-E2A0BA59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0B3B0-BEF7-93B0-2987-6ADC223BB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EF187-5536-B54C-EC5E-BD510ABDE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7A701-9DC5-0914-3E3F-F513D8E69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40205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600-2B19-AF10-7E42-6ABC02139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31B46-8C0F-7DD0-22EB-4AC031892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AB3A6-2F8D-B0FA-24BD-93FBBA731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2BAC7-A0B1-B1DD-406C-5BEF5190A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3391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22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49548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8A9B6-B308-2539-94E1-8686BC91D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DB35-472A-21C7-0970-A3291CA53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A8D36-7F66-6BBA-2BDF-F7A292E34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4CB03-6477-5F5F-91A2-259BB537F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9010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50CA9-57DE-EA35-DAE5-1950449B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F756D-1954-A2AA-CC3A-9CF74AD23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36BCE-3692-89E0-ACD3-94BD4D0BA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533D-66F4-CC36-FF10-1AB18C088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35406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AA7A1-1CDC-B317-3484-E549A0EE9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7D6B7-08D4-0CA8-25F8-FB44E5AB4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7DD9F-6545-79DD-9081-7670A042D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FEB2C-2012-15E7-6B74-C31BC4025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20522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55260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08C7-DC8E-2103-A136-8A6CF7E29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70139-CE5F-D0B4-9498-A06E838DF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F5D7E-5C49-84E3-57D1-A479DDE14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6C950-205A-5B1F-4CDB-CE75083EF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12905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8906E-9C23-528A-4A5B-725AA6DF9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4AF50-ADA7-95E4-2505-92912A91C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972FD-422E-408A-90A0-F47666D63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CC7A5-AE20-748B-BC8E-11926900F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474718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D28B-AD32-6CC2-5225-D20A928D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75C55-F003-1A8A-C64F-A14B47610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6C0D9-D52C-AB70-4F46-0281C9BF8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40D3D-8832-7BCF-35A9-D7E185DF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79098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2A86-FA56-2B15-E6A5-3091C8EAE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96D28-4E07-157C-1634-5108A860F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09085-1946-3C49-784F-2B756BF5D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0D55B-C260-E7B6-B032-213A7E8EC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452270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EE60-5DD1-D4C4-1A1C-56D588E6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1E818-415B-AC97-14D8-8DED8D02B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68456-A004-62D0-4693-0CF8C8FFF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D58D-75BD-412C-0398-342FD4A6B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49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26014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DB6C-09FD-D3CC-AF29-FDBC6142B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10AE8-C745-A8B5-CE84-642A5BACB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AEB8C-D390-2F7A-22AF-99F4787F8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3113A-D95E-E8FA-93B9-9799FA613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50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15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C840D-253A-98CA-58AF-B7F6D628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ABB15-308C-FBFE-8D54-696B89CF6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D27A6-F359-9922-C231-CC3C29E5F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1B48-44BD-60F6-BAB9-95A63C5E9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88056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51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6601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63E9-F7AD-8BF4-8740-7AAEEB02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E527B-A534-2446-520F-3A0D57B56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521A8-94B5-6A71-D548-FA230D177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A3CDD-07C3-3572-7D50-FE7B9172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52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2345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768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921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0716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08475-B0A0-4781-9D71-EAEB96F35D49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173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F4C2-ECD4-4173-A8A2-54DD62BBB7EC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30987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F0C5-916B-4964-BED7-9019FB06351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19399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ED3C-23FC-4026-82EB-143C58BCBA3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41219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2FA0-8514-47EB-AED7-3533808DEB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61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B9C0-8778-4839-9F30-6E7B00207E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92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42A8-467D-41B8-8733-CF21F7D0B1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91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2676-09BC-41EF-A4AB-A4B0E92397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9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A225-EA0F-4D86-B976-F6B0FF8349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9BD5-F723-451D-9746-512EAEADB3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6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6F69-40C1-495B-A669-31B3AB7CAB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27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EB6A-AAE5-4349-B634-C064C41BCC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8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776" y="0"/>
            <a:ext cx="611991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916C-2ABF-43AE-A9B9-70B67B4FD056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155189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F000-35ED-4C45-A40D-F856462F84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3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40B3-C37A-4064-9C8D-7D651CBB26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72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9C57-6A05-4780-9E35-1E3D5C1E83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E1EF-07E0-4948-85ED-CD9A7ADC69AF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371753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81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248-177C-4DCB-BF31-19987DEF6CCB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416456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C908-C7F9-4211-AB1D-7A32A96B307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365061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05EF-36EB-4BB3-8155-C7E963C78B14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299060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E078-4B13-44AD-889A-1DED68410D5C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1B788-68AC-53ED-2CD4-A577CDAB6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1152128" cy="8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F7B5-3B12-414D-B882-8933DB7FD6D6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238252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5078-46E5-400C-9F2C-695DB747374A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212631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dirty="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www.discrate.com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849" y="0"/>
            <a:ext cx="54718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 altLang="en-US" dirty="0"/>
              <a:t>Jon Spain : Discount Process Is The Problem (20 Jul 2025)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0A5679-EB2A-4644-9C03-92A7975E781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of 52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5667"/>
            <a:ext cx="1224136" cy="891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www.discrate.com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/>
              <a:t>Jon Spain : Discount Process Is The Problem (20 Jul 2025)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8EE3D0-E107-4505-970E-E2B98F1AFA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Times New Roman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Times New Roman" panose="02020603050405020304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scrate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customXml" Target="../ink/ink3.xml"/><Relationship Id="rId9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scrate.com/adjustments_chart.htm" TargetMode="External"/><Relationship Id="rId3" Type="http://schemas.openxmlformats.org/officeDocument/2006/relationships/notesSlide" Target="../notesSlides/notesSlide27.xml"/><Relationship Id="rId7" Type="http://schemas.openxmlformats.org/officeDocument/2006/relationships/hyperlink" Target="https://www.discrate.com/caution_chart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hyperlink" Target="https://www.discrate.com/annuity_chart.htm" TargetMode="External"/><Relationship Id="rId5" Type="http://schemas.openxmlformats.org/officeDocument/2006/relationships/hyperlink" Target="https://www.discrate.com/success_chart.htm" TargetMode="External"/><Relationship Id="rId4" Type="http://schemas.openxmlformats.org/officeDocument/2006/relationships/hyperlink" Target="https://www.discrate.com/fund_chart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3.xml"/><Relationship Id="rId3" Type="http://schemas.openxmlformats.org/officeDocument/2006/relationships/notesSlide" Target="../notesSlides/notesSlide30.xml"/><Relationship Id="rId7" Type="http://schemas.openxmlformats.org/officeDocument/2006/relationships/customXml" Target="../ink/ink10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11.xml"/><Relationship Id="rId1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8.xml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28.png"/><Relationship Id="rId5" Type="http://schemas.openxmlformats.org/officeDocument/2006/relationships/customXml" Target="../ink/ink1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://www.ukrpi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7BFA1-E067-4BC0-8DDB-E08FD932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5963"/>
          </a:xfrm>
        </p:spPr>
        <p:txBody>
          <a:bodyPr/>
          <a:lstStyle/>
          <a:p>
            <a:pPr algn="ctr"/>
            <a:r>
              <a:rPr lang="en-GB" altLang="en-US" sz="4400" b="1" u="sng" dirty="0"/>
              <a:t>Discount Process Is The Problem</a:t>
            </a:r>
          </a:p>
          <a:p>
            <a:endParaRPr lang="en-GB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400" dirty="0"/>
              <a:t>An “</a:t>
            </a:r>
            <a:r>
              <a:rPr lang="en-GB" altLang="en-US" sz="4400" dirty="0">
                <a:hlinkClick r:id="" action="ppaction://noaction"/>
              </a:rPr>
              <a:t>Off-Market Approach</a:t>
            </a:r>
            <a:r>
              <a:rPr lang="en-GB" altLang="en-US" sz="4400" dirty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400" dirty="0"/>
              <a:t>Jon Spain (20 Jul 2025)</a:t>
            </a:r>
          </a:p>
          <a:p>
            <a:pPr algn="ctr" eaLnBrk="1" hangingPunct="1">
              <a:lnSpc>
                <a:spcPct val="90000"/>
              </a:lnSpc>
            </a:pPr>
            <a:endParaRPr lang="en-GB" altLang="en-US" sz="4400" dirty="0"/>
          </a:p>
          <a:p>
            <a:r>
              <a:rPr lang="en-GB" sz="3600" dirty="0">
                <a:hlinkClick r:id="rId2"/>
              </a:rPr>
              <a:t>www.discrate.com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913A-2B13-46D3-80CB-E1A60F6A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664" y="0"/>
            <a:ext cx="741682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198A7-CD19-4AF4-B40E-ADC77EB8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916C-2ABF-43AE-A9B9-70B67B4FD056}" type="slidenum">
              <a:rPr lang="en-GB" altLang="en-US" smtClean="0"/>
              <a:pPr>
                <a:defRPr/>
              </a:pPr>
              <a:t>1</a:t>
            </a:fld>
            <a:r>
              <a:rPr lang="en-GB" altLang="en-US" dirty="0"/>
              <a:t> of 52</a:t>
            </a:r>
          </a:p>
        </p:txBody>
      </p:sp>
    </p:spTree>
    <p:extLst>
      <p:ext uri="{BB962C8B-B14F-4D97-AF65-F5344CB8AC3E}">
        <p14:creationId xmlns:p14="http://schemas.microsoft.com/office/powerpoint/2010/main" val="34280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what is discount process?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6088" y="1196752"/>
            <a:ext cx="8374384" cy="4669631"/>
          </a:xfrm>
        </p:spPr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discounting principle known for over 2 millennia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only adopted for longer-term finance in late 18th century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suppose precise return of 3 % pa for next year is certain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103 due in a year’s time can be financed by initial 100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converting future cashflows to present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4064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 rate inverse of investment return, not just abstract</a:t>
            </a:r>
          </a:p>
          <a:p>
            <a:pPr marL="400050" lvl="1" indent="4064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used by </a:t>
            </a: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actuaries, accountants, project managers, scammers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don't live in such a secure financial environment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4445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lack of certainty, much longer periods, assets not just cash 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future unknowable =&gt; no uniquely correct discount rate</a:t>
            </a:r>
          </a:p>
          <a:p>
            <a:pPr lvl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altLang="en-US" dirty="0"/>
              <a:t>liquidity problems not identifiable in advance</a:t>
            </a: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10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61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648072"/>
          </a:xfrm>
        </p:spPr>
        <p:txBody>
          <a:bodyPr/>
          <a:lstStyle/>
          <a:p>
            <a:r>
              <a:rPr lang="en-GB" altLang="en-US" dirty="0"/>
              <a:t>what is “mark-to-market” (MtM)?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18220"/>
            <a:ext cx="8362950" cy="4237931"/>
          </a:xfrm>
        </p:spPr>
        <p:txBody>
          <a:bodyPr/>
          <a:lstStyle/>
          <a:p>
            <a:pPr eaLnBrk="1" hangingPunct="1"/>
            <a:r>
              <a:rPr lang="en-GB" altLang="en-US" dirty="0"/>
              <a:t>“realistic appraisal of current financial situation”</a:t>
            </a:r>
          </a:p>
          <a:p>
            <a:pPr eaLnBrk="1" hangingPunct="1"/>
            <a:r>
              <a:rPr lang="en-GB" altLang="en-US" dirty="0"/>
              <a:t>market may sometimes appear illogical</a:t>
            </a:r>
          </a:p>
          <a:p>
            <a:pPr eaLnBrk="1" hangingPunct="1"/>
            <a:r>
              <a:rPr lang="en-GB" altLang="en-US" dirty="0"/>
              <a:t>… implying that opportunities exist for profits</a:t>
            </a:r>
          </a:p>
          <a:p>
            <a:pPr eaLnBrk="1" hangingPunct="1"/>
            <a:r>
              <a:rPr lang="en-GB" altLang="en-US" dirty="0"/>
              <a:t>markets are run by traders</a:t>
            </a:r>
          </a:p>
          <a:p>
            <a:pPr lvl="1" eaLnBrk="1" hangingPunct="1"/>
            <a:r>
              <a:rPr lang="en-GB" altLang="en-US" dirty="0"/>
              <a:t>traders decide where </a:t>
            </a:r>
            <a:r>
              <a:rPr lang="en-GB" altLang="en-US" b="1" dirty="0"/>
              <a:t>THEY</a:t>
            </a:r>
            <a:r>
              <a:rPr lang="en-GB" altLang="en-US" dirty="0"/>
              <a:t> want to be (pricing) </a:t>
            </a:r>
            <a:r>
              <a:rPr lang="en-GB" altLang="en-US" b="1" dirty="0"/>
              <a:t>NOW</a:t>
            </a:r>
            <a:endParaRPr lang="en-GB" altLang="en-US" dirty="0"/>
          </a:p>
          <a:p>
            <a:pPr eaLnBrk="1" hangingPunct="1"/>
            <a:r>
              <a:rPr lang="en-GB" altLang="en-US" dirty="0"/>
              <a:t>long-term funding depends upon long-term future</a:t>
            </a:r>
          </a:p>
          <a:p>
            <a:pPr lvl="1" eaLnBrk="1" hangingPunct="1"/>
            <a:r>
              <a:rPr lang="en-GB" altLang="en-US" dirty="0"/>
              <a:t>if there is one (always needs to be considered)</a:t>
            </a:r>
          </a:p>
          <a:p>
            <a:pPr eaLnBrk="1" hangingPunct="1"/>
            <a:r>
              <a:rPr lang="en-GB" altLang="en-US" dirty="0"/>
              <a:t>many possible alternatives (labelled “off-market”)</a:t>
            </a:r>
          </a:p>
          <a:p>
            <a:pPr eaLnBrk="1" hangingPunct="1"/>
            <a:r>
              <a:rPr lang="en-GB" altLang="en-US" dirty="0"/>
              <a:t>why sub-contract L-T assumptions to S-T traders?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1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EE8D2B9-C805-45E9-808D-7DA1851E8CE0}" type="slidenum">
              <a:rPr lang="en-GB" altLang="en-US" smtClean="0">
                <a:latin typeface="Times New Roman" panose="02020603050405020304" pitchFamily="18" charset="0"/>
              </a:rPr>
              <a:pPr/>
              <a:t>11</a:t>
            </a:fld>
            <a:r>
              <a:rPr lang="en-GB" altLang="en-US" dirty="0">
                <a:latin typeface="Times New Roman" panose="02020603050405020304" pitchFamily="18" charset="0"/>
              </a:rPr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7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there a long-term?</a:t>
            </a:r>
            <a:endParaRPr lang="en-GB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predators exist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private (internal or external)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public  (regulators)</a:t>
            </a:r>
            <a:endParaRPr lang="en-GB" altLang="en-US" dirty="0"/>
          </a:p>
          <a:p>
            <a:pPr eaLnBrk="1" hangingPunct="1"/>
            <a:r>
              <a:rPr lang="en-US" altLang="en-US" dirty="0"/>
              <a:t>how much long-term confidence can there be?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for trustees, members, sponsors, policyholders …</a:t>
            </a:r>
            <a:endParaRPr lang="en-GB" altLang="en-US" dirty="0"/>
          </a:p>
          <a:p>
            <a:pPr eaLnBrk="1" hangingPunct="1"/>
            <a:r>
              <a:rPr lang="en-US" altLang="en-US" dirty="0"/>
              <a:t>essential for issues to be discussed in depth</a:t>
            </a:r>
            <a:endParaRPr lang="en-GB" altLang="en-US" dirty="0"/>
          </a:p>
          <a:p>
            <a:pPr eaLnBrk="1" hangingPunct="1"/>
            <a:r>
              <a:rPr lang="en-US" altLang="en-US" dirty="0"/>
              <a:t>stakeholders entitled to follow own views</a:t>
            </a:r>
            <a:endParaRPr lang="en-GB" altLang="en-US" dirty="0"/>
          </a:p>
          <a:p>
            <a:pPr eaLnBrk="1" hangingPunct="1"/>
            <a:r>
              <a:rPr lang="en-US" altLang="en-US" dirty="0"/>
              <a:t>crucial that agreed approaches are fully documented</a:t>
            </a:r>
          </a:p>
          <a:p>
            <a:pPr lvl="1" eaLnBrk="1" hangingPunct="1"/>
            <a:r>
              <a:rPr lang="en-US" altLang="en-US" dirty="0"/>
              <a:t>do “SIP” and “SFP” really cover long-term issues (DB)?</a:t>
            </a:r>
          </a:p>
          <a:p>
            <a:pPr eaLnBrk="1" hangingPunct="1"/>
            <a:r>
              <a:rPr lang="en-US" altLang="en-US" dirty="0"/>
              <a:t>equity risk premia (history and likelihood)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12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long-term risk premia</a:t>
            </a:r>
            <a:endParaRPr lang="en-GB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over rolling periods of 15 years</a:t>
            </a:r>
          </a:p>
          <a:p>
            <a:pPr eaLnBrk="1" hangingPunct="1"/>
            <a:r>
              <a:rPr lang="en-US" altLang="en-US" dirty="0"/>
              <a:t>mean equity return </a:t>
            </a:r>
            <a:r>
              <a:rPr lang="en-US" altLang="en-US" sz="3600" dirty="0">
                <a:solidFill>
                  <a:srgbClr val="FF0000"/>
                </a:solidFill>
              </a:rPr>
              <a:t>minus</a:t>
            </a:r>
            <a:r>
              <a:rPr lang="en-US" altLang="en-US" dirty="0"/>
              <a:t> mean bond return</a:t>
            </a:r>
          </a:p>
          <a:p>
            <a:pPr eaLnBrk="1" hangingPunct="1"/>
            <a:r>
              <a:rPr lang="en-US" altLang="en-US" dirty="0"/>
              <a:t>equity return partly capital and partly income</a:t>
            </a:r>
          </a:p>
          <a:p>
            <a:pPr lvl="1" eaLnBrk="1" hangingPunct="1"/>
            <a:r>
              <a:rPr lang="en-US" altLang="en-US" dirty="0"/>
              <a:t>also true for bonds but variability lower</a:t>
            </a:r>
          </a:p>
          <a:p>
            <a:pPr marL="57150" indent="0" eaLnBrk="1" hangingPunct="1"/>
            <a:r>
              <a:rPr lang="en-US" altLang="en-US" dirty="0"/>
              <a:t>long-term equity return components</a:t>
            </a:r>
          </a:p>
          <a:p>
            <a:pPr marL="57150" indent="0" eaLnBrk="1" hangingPunct="1"/>
            <a:r>
              <a:rPr lang="en-GB" altLang="en-US" dirty="0"/>
              <a:t>long-term equity risk premia (adjusted capital growth)</a:t>
            </a:r>
          </a:p>
          <a:p>
            <a:pPr marL="57150" indent="0" eaLnBrk="1" hangingPunct="1"/>
            <a:r>
              <a:rPr lang="en-US" altLang="en-US" dirty="0"/>
              <a:t>likelihood of equity risk premium (random numbers)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</a:t>
            </a:r>
            <a:r>
              <a:rPr lang="en-GB" altLang="en-US" dirty="0"/>
              <a:t>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13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1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equity return components (1 of 2)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periods of 15 years (data 19</a:t>
            </a:r>
            <a:r>
              <a:rPr lang="en-GB" altLang="en-US" sz="3600" dirty="0">
                <a:solidFill>
                  <a:srgbClr val="FF0000"/>
                </a:solidFill>
              </a:rPr>
              <a:t>6</a:t>
            </a:r>
            <a:r>
              <a:rPr lang="en-GB" altLang="en-US" dirty="0"/>
              <a:t>2 to 2024)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7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14</a:t>
            </a:fld>
            <a:r>
              <a:rPr lang="en-GB" altLang="en-US" sz="1800" dirty="0"/>
              <a:t> of 52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F3128-3708-A875-70BF-F13FFC231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0" y="2225285"/>
            <a:ext cx="6881456" cy="4496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90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7F0B-DFE9-84E5-598F-4D2388A7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687110A-3660-298D-D047-D2197DAAA0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equity return components (2 of 2)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835C535-7F6B-A5BE-DFE6-602D2046A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example : overall period of 15 years 1962 to 2024</a:t>
            </a:r>
          </a:p>
          <a:p>
            <a:pPr eaLnBrk="1" hangingPunct="1"/>
            <a:r>
              <a:rPr lang="en-GB" altLang="en-US" dirty="0"/>
              <a:t>equity return total			10.95%</a:t>
            </a:r>
          </a:p>
          <a:p>
            <a:pPr eaLnBrk="1" hangingPunct="1"/>
            <a:r>
              <a:rPr lang="en-GB" altLang="en-US" dirty="0"/>
              <a:t>equity return capital		05.60%</a:t>
            </a:r>
          </a:p>
          <a:p>
            <a:pPr eaLnBrk="1" hangingPunct="1"/>
            <a:r>
              <a:rPr lang="en-GB" altLang="en-US" dirty="0"/>
              <a:t>gilt return total			06.14%</a:t>
            </a:r>
          </a:p>
          <a:p>
            <a:pPr eaLnBrk="1" hangingPunct="1"/>
            <a:r>
              <a:rPr lang="en-GB" altLang="en-US" dirty="0"/>
              <a:t>if only 50% capital growth had been achieved …</a:t>
            </a:r>
          </a:p>
          <a:p>
            <a:pPr lvl="1" eaLnBrk="1" hangingPunct="1"/>
            <a:r>
              <a:rPr lang="en-GB" altLang="en-US" dirty="0"/>
              <a:t>equity return reduced by 2.80%</a:t>
            </a:r>
          </a:p>
          <a:p>
            <a:pPr lvl="1" eaLnBrk="1" hangingPunct="1"/>
            <a:r>
              <a:rPr lang="en-GB" altLang="en-US" dirty="0"/>
              <a:t>equity risk premium falls from 4.81% to 2.01%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AF7DB-9DD3-D50E-FB72-9C20934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1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29702" name="Slide Number Placeholder 5">
            <a:extLst>
              <a:ext uri="{FF2B5EF4-FFF2-40B4-BE49-F238E27FC236}">
                <a16:creationId xmlns:a16="http://schemas.microsoft.com/office/drawing/2014/main" id="{3A08F11F-C227-CB4B-F510-EE0044F5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15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75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508917"/>
          </a:xfrm>
        </p:spPr>
        <p:txBody>
          <a:bodyPr/>
          <a:lstStyle/>
          <a:p>
            <a:pPr eaLnBrk="1" hangingPunct="1"/>
            <a:r>
              <a:rPr lang="en-US" altLang="en-US" dirty="0"/>
              <a:t>long-term risk premium 19</a:t>
            </a:r>
            <a:r>
              <a:rPr lang="en-US" altLang="en-US" dirty="0">
                <a:solidFill>
                  <a:schemeClr val="tx1"/>
                </a:solidFill>
              </a:rPr>
              <a:t>6</a:t>
            </a:r>
            <a:r>
              <a:rPr lang="en-US" altLang="en-US" dirty="0"/>
              <a:t>2-2024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AF6CA-6A9A-4D4B-A9F5-B55AF7D2C4B0}" type="slidenum">
              <a:rPr lang="en-GB" altLang="en-US" sz="1800" smtClean="0"/>
              <a:pPr>
                <a:spcBef>
                  <a:spcPct val="0"/>
                </a:spcBef>
              </a:pPr>
              <a:t>16</a:t>
            </a:fld>
            <a:r>
              <a:rPr lang="en-GB" altLang="en-US" sz="1800" dirty="0"/>
              <a:t> of 52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59F373-92BB-4666-B8A9-7AED72131493}"/>
                  </a:ext>
                </a:extLst>
              </p14:cNvPr>
              <p14:cNvContentPartPr/>
              <p14:nvPr/>
            </p14:nvContentPartPr>
            <p14:xfrm>
              <a:off x="5950080" y="2273400"/>
              <a:ext cx="800280" cy="36864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59F373-92BB-4666-B8A9-7AED721314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4240" y="2210040"/>
                <a:ext cx="83160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3F285C-BAB7-4147-83F2-B2F23D071EF9}"/>
                  </a:ext>
                </a:extLst>
              </p14:cNvPr>
              <p14:cNvContentPartPr/>
              <p14:nvPr/>
            </p14:nvContentPartPr>
            <p14:xfrm>
              <a:off x="3556080" y="2717640"/>
              <a:ext cx="546480" cy="26712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3F285C-BAB7-4147-83F2-B2F23D071E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0240" y="2654280"/>
                <a:ext cx="577800" cy="393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5C4522-2B0F-3727-81C1-4E08626E9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1615086"/>
            <a:ext cx="6881456" cy="449619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60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33811" y="787752"/>
            <a:ext cx="8229600" cy="841047"/>
          </a:xfrm>
        </p:spPr>
        <p:txBody>
          <a:bodyPr/>
          <a:lstStyle/>
          <a:p>
            <a:pPr eaLnBrk="1" hangingPunct="1"/>
            <a:r>
              <a:rPr lang="en-GB" altLang="en-US" dirty="0"/>
              <a:t>how likely is equity risk premium?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0589" y="1556792"/>
            <a:ext cx="8229600" cy="4032449"/>
          </a:xfrm>
        </p:spPr>
        <p:txBody>
          <a:bodyPr/>
          <a:lstStyle/>
          <a:p>
            <a:pPr eaLnBrk="1" hangingPunct="1"/>
            <a:r>
              <a:rPr lang="en-GB" altLang="en-US" dirty="0"/>
              <a:t>using 1,000 random numbers over 19</a:t>
            </a:r>
            <a:r>
              <a:rPr lang="en-GB" altLang="en-US" sz="3600" dirty="0">
                <a:solidFill>
                  <a:srgbClr val="FF0000"/>
                </a:solidFill>
              </a:rPr>
              <a:t>5</a:t>
            </a:r>
            <a:r>
              <a:rPr lang="en-GB" altLang="en-US" dirty="0"/>
              <a:t>2 to 2024 </a:t>
            </a:r>
          </a:p>
          <a:p>
            <a:pPr eaLnBrk="1" hangingPunct="1"/>
            <a:r>
              <a:rPr lang="en-GB" altLang="en-US" dirty="0"/>
              <a:t>correlated UK return differences over 15 years</a:t>
            </a:r>
          </a:p>
          <a:p>
            <a:pPr eaLnBrk="1" hangingPunct="1"/>
            <a:r>
              <a:rPr lang="en-GB" altLang="en-US" dirty="0"/>
              <a:t>non-correlated figures thought to be similar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3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6509F-2F24-41E9-B070-CA3BBE7EEFD3}" type="slidenum">
              <a:rPr lang="en-GB" altLang="en-US" sz="1800" smtClean="0"/>
              <a:pPr>
                <a:spcBef>
                  <a:spcPct val="0"/>
                </a:spcBef>
              </a:pPr>
              <a:t>17</a:t>
            </a:fld>
            <a:r>
              <a:rPr lang="en-GB" altLang="en-US" sz="1800" dirty="0"/>
              <a:t> of 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BFE55-6A2F-872D-4DC0-C12316D4A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9" y="3304595"/>
            <a:ext cx="6618567" cy="27656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129834"/>
            <a:ext cx="704827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BCFB0D-9F73-490B-947D-E176D609894F}" type="slidenum">
              <a:rPr lang="en-GB" altLang="en-US" sz="1800" smtClean="0"/>
              <a:pPr>
                <a:spcBef>
                  <a:spcPct val="0"/>
                </a:spcBef>
              </a:pPr>
              <a:t>18</a:t>
            </a:fld>
            <a:r>
              <a:rPr lang="en-GB" altLang="en-US" sz="1800" dirty="0"/>
              <a:t> of 52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forecasting approaches</a:t>
            </a:r>
            <a:endParaRPr lang="en-US" altLang="en-US" dirty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82" y="1268760"/>
            <a:ext cx="8229600" cy="4670981"/>
          </a:xfrm>
        </p:spPr>
        <p:txBody>
          <a:bodyPr/>
          <a:lstStyle/>
          <a:p>
            <a:pPr eaLnBrk="1" hangingPunct="1"/>
            <a:r>
              <a:rPr lang="en-GB" altLang="en-US" dirty="0"/>
              <a:t>pick a number from the air </a:t>
            </a:r>
          </a:p>
          <a:p>
            <a:pPr lvl="1" eaLnBrk="1" hangingPunct="1"/>
            <a:r>
              <a:rPr lang="en-GB" altLang="en-US" dirty="0"/>
              <a:t>“fudge, judge &amp; bodge” (Staple Inn 25 October 1999)</a:t>
            </a:r>
          </a:p>
          <a:p>
            <a:pPr eaLnBrk="1" hangingPunct="1"/>
            <a:r>
              <a:rPr lang="en-GB" altLang="en-US" dirty="0"/>
              <a:t>look at what other actuaries do</a:t>
            </a:r>
          </a:p>
          <a:p>
            <a:pPr lvl="1" eaLnBrk="1" hangingPunct="1"/>
            <a:r>
              <a:rPr lang="en-GB" altLang="en-US" dirty="0"/>
              <a:t>but how did they obtain their numbers?</a:t>
            </a:r>
          </a:p>
          <a:p>
            <a:r>
              <a:rPr lang="en-GB" altLang="en-US" dirty="0"/>
              <a:t>“actuarial approaches” need to be more robust</a:t>
            </a:r>
            <a:endParaRPr lang="en-US" altLang="en-US" dirty="0"/>
          </a:p>
          <a:p>
            <a:r>
              <a:rPr lang="en-GB" dirty="0"/>
              <a:t>we need to focus upon strategy rather than tactics</a:t>
            </a:r>
          </a:p>
          <a:p>
            <a:r>
              <a:rPr lang="en-GB" dirty="0"/>
              <a:t>… so long as we credibly believe we have enough time</a:t>
            </a:r>
          </a:p>
          <a:p>
            <a:pPr lvl="1"/>
            <a:r>
              <a:rPr lang="en-GB" dirty="0"/>
              <a:t>say 15 years or longer</a:t>
            </a:r>
          </a:p>
          <a:p>
            <a:r>
              <a:rPr lang="en-GB" dirty="0"/>
              <a:t>“off-market” is actuary's tool for soaking up volatility</a:t>
            </a:r>
          </a:p>
          <a:p>
            <a:pPr lvl="1"/>
            <a:r>
              <a:rPr lang="en-US" dirty="0"/>
              <a:t>seeking long-term funding resilience</a:t>
            </a:r>
            <a:endParaRPr lang="en-GB" dirty="0"/>
          </a:p>
          <a:p>
            <a:endParaRPr lang="en-GB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reflecting long-term reality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6812"/>
            <a:ext cx="8229600" cy="45243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there IS one uniquely correct view of long-term future</a:t>
            </a:r>
          </a:p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 … but we don’t know it, hence assumptions needed</a:t>
            </a:r>
          </a:p>
          <a:p>
            <a:pPr lvl="1" eaLnBrk="1" hangingPunct="1">
              <a:defRPr/>
            </a:pPr>
            <a:r>
              <a:rPr lang="en-GB" altLang="en-US" dirty="0"/>
              <a:t>when? which way? how far? how long?</a:t>
            </a:r>
          </a:p>
          <a:p>
            <a:pPr lvl="1" eaLnBrk="1" hangingPunct="1">
              <a:defRPr/>
            </a:pPr>
            <a:r>
              <a:rPr lang="en-GB" altLang="en-US" dirty="0"/>
              <a:t>no such thing as free lunch over time</a:t>
            </a:r>
          </a:p>
          <a:p>
            <a:pPr eaLnBrk="1" hangingPunct="1">
              <a:defRPr/>
            </a:pPr>
            <a:r>
              <a:rPr lang="en-GB" altLang="en-US" dirty="0"/>
              <a:t>long-term can imply </a:t>
            </a:r>
            <a:r>
              <a:rPr lang="en-GB" altLang="en-US" b="1" dirty="0"/>
              <a:t>different</a:t>
            </a:r>
            <a:r>
              <a:rPr lang="en-GB" altLang="en-US" dirty="0"/>
              <a:t> restraints</a:t>
            </a:r>
          </a:p>
          <a:p>
            <a:pPr lvl="1" eaLnBrk="1" hangingPunct="1">
              <a:defRPr/>
            </a:pPr>
            <a:r>
              <a:rPr lang="en-GB" altLang="en-US" dirty="0"/>
              <a:t>can’t simultaneously aim “long” </a:t>
            </a:r>
            <a:r>
              <a:rPr lang="en-GB" altLang="en-US" b="1" dirty="0"/>
              <a:t>and</a:t>
            </a:r>
            <a:r>
              <a:rPr lang="en-GB" altLang="en-US" dirty="0"/>
              <a:t> “short”</a:t>
            </a:r>
          </a:p>
          <a:p>
            <a:pPr eaLnBrk="1" hangingPunct="1">
              <a:defRPr/>
            </a:pPr>
            <a:r>
              <a:rPr lang="en-GB" altLang="en-US" dirty="0"/>
              <a:t>“broadly right” better than “precisely wrong”</a:t>
            </a:r>
          </a:p>
          <a:p>
            <a:pPr eaLnBrk="1" hangingPunct="1">
              <a:defRPr/>
            </a:pPr>
            <a:r>
              <a:rPr lang="en-GB" altLang="en-US" dirty="0"/>
              <a:t>risk quantification “poorly” captured by single numbers</a:t>
            </a:r>
          </a:p>
          <a:p>
            <a:pPr eaLnBrk="1" hangingPunct="1">
              <a:defRPr/>
            </a:pPr>
            <a:r>
              <a:rPr lang="en-GB" altLang="en-US" dirty="0"/>
              <a:t>huge concentration on risk - without reward recognition</a:t>
            </a:r>
          </a:p>
          <a:p>
            <a:pPr eaLnBrk="1" hangingPunct="1">
              <a:defRPr/>
            </a:pPr>
            <a:r>
              <a:rPr lang="en-GB" altLang="en-US" dirty="0"/>
              <a:t>prudence only identifiable from best estimate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94DCC9-5257-4007-BB62-9E1BF6554F89}" type="slidenum">
              <a:rPr lang="en-GB" altLang="en-US" sz="1800" smtClean="0"/>
              <a:pPr>
                <a:spcBef>
                  <a:spcPct val="0"/>
                </a:spcBef>
              </a:pPr>
              <a:t>19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views expressed are entirely personal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thanks are due to those who discussed issues over time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 and to those who have refused to engage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no way endorsed by UK actuarial profession - yet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 claim to understand risks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probabilities rarely (if ever) disclosed to DB pension clients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DB pension schemes tied to discounting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required by regulators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doesn’t mean discounting must be useful for long term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actuaries and TPR responsible for stupid regulations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2022 LDI debacle (move on, nothing to see)</a:t>
            </a: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2</a:t>
            </a:fld>
            <a:r>
              <a:rPr lang="en-GB" altLang="en-US" sz="1800" dirty="0"/>
              <a:t> of 52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altLang="en-US" dirty="0"/>
              <a:t>disclaimer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49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508917"/>
          </a:xfrm>
        </p:spPr>
        <p:txBody>
          <a:bodyPr/>
          <a:lstStyle/>
          <a:p>
            <a:pPr eaLnBrk="1" hangingPunct="1"/>
            <a:r>
              <a:rPr lang="en-GB" altLang="en-US" dirty="0"/>
              <a:t>expected long-term returns (1 of 2)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9552" y="1417637"/>
            <a:ext cx="8229600" cy="4752975"/>
          </a:xfrm>
        </p:spPr>
        <p:txBody>
          <a:bodyPr/>
          <a:lstStyle/>
          <a:p>
            <a:pPr eaLnBrk="1" hangingPunct="1"/>
            <a:r>
              <a:rPr lang="en-GB" altLang="en-US" dirty="0"/>
              <a:t>how can we assess long-term discount rates?</a:t>
            </a:r>
          </a:p>
          <a:p>
            <a:pPr lvl="1" eaLnBrk="1" hangingPunct="1"/>
            <a:r>
              <a:rPr lang="en-GB" altLang="en-US" dirty="0"/>
              <a:t>… which need to be consistent with returns</a:t>
            </a:r>
          </a:p>
          <a:p>
            <a:pPr lvl="1" eaLnBrk="1" hangingPunct="1"/>
            <a:r>
              <a:rPr lang="en-GB" altLang="en-US" dirty="0"/>
              <a:t>… otherwise systematic bias introduced</a:t>
            </a:r>
          </a:p>
          <a:p>
            <a:pPr lvl="1" eaLnBrk="1" hangingPunct="1"/>
            <a:r>
              <a:rPr lang="en-GB" altLang="en-US" dirty="0"/>
              <a:t>… which is the problem with accounting numbers</a:t>
            </a:r>
          </a:p>
          <a:p>
            <a:pPr eaLnBrk="1" hangingPunct="1"/>
            <a:r>
              <a:rPr lang="en-GB" altLang="en-US" dirty="0"/>
              <a:t>Pension Fund Valuations &amp; Market Values WP</a:t>
            </a:r>
          </a:p>
          <a:p>
            <a:pPr lvl="1" eaLnBrk="1" hangingPunct="1"/>
            <a:r>
              <a:rPr lang="en-GB" altLang="en-US" dirty="0"/>
              <a:t>report presented at Staple Inn 25 Oct 1999</a:t>
            </a:r>
          </a:p>
          <a:p>
            <a:pPr eaLnBrk="1" hangingPunct="1"/>
            <a:r>
              <a:rPr lang="en-GB" altLang="en-US" dirty="0"/>
              <a:t>Valuation Rates of Interest WP followed on</a:t>
            </a:r>
          </a:p>
          <a:p>
            <a:pPr lvl="1" eaLnBrk="1" hangingPunct="1"/>
            <a:r>
              <a:rPr lang="en-GB" altLang="en-US" dirty="0"/>
              <a:t>from Jan 2003 until late 2004 (closed down peremptorily)</a:t>
            </a:r>
          </a:p>
          <a:p>
            <a:pPr eaLnBrk="1" hangingPunct="1"/>
            <a:r>
              <a:rPr lang="en-GB" altLang="en-US" dirty="0"/>
              <a:t>I was privileged to be a member of both WPs</a:t>
            </a:r>
          </a:p>
          <a:p>
            <a:pPr lvl="1" eaLnBrk="1" hangingPunct="1"/>
            <a:r>
              <a:rPr lang="en-GB" altLang="en-US" dirty="0"/>
              <a:t>VRIWP agreed “multiple” approach had potential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7C60C5-9BF8-4315-A11E-30F115B3E500}" type="slidenum">
              <a:rPr lang="en-GB" altLang="en-US" sz="1800" smtClean="0"/>
              <a:pPr>
                <a:spcBef>
                  <a:spcPct val="0"/>
                </a:spcBef>
              </a:pPr>
              <a:t>20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29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eaLnBrk="1" hangingPunct="1"/>
            <a:r>
              <a:rPr lang="en-GB" altLang="en-US" dirty="0"/>
              <a:t>expected long-term returns (2 of 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F2E4BF-7E0A-482C-878C-A4E3B99F80E9}" type="slidenum">
              <a:rPr lang="en-GB" altLang="en-US" sz="1800" smtClean="0"/>
              <a:pPr>
                <a:spcBef>
                  <a:spcPct val="0"/>
                </a:spcBef>
              </a:pPr>
              <a:t>21</a:t>
            </a:fld>
            <a:r>
              <a:rPr lang="en-GB" altLang="en-US" sz="1800" dirty="0"/>
              <a:t> of 52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D6B373-3091-4554-9551-A69509CF552A}"/>
                  </a:ext>
                </a:extLst>
              </p14:cNvPr>
              <p14:cNvContentPartPr/>
              <p14:nvPr/>
            </p14:nvContentPartPr>
            <p14:xfrm>
              <a:off x="6769080" y="2241720"/>
              <a:ext cx="419400" cy="9540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D6B373-3091-4554-9551-A69509CF55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3240" y="2178360"/>
                <a:ext cx="450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ACCDFD-5299-4FCE-A7B4-6AEA2F94BE09}"/>
                  </a:ext>
                </a:extLst>
              </p14:cNvPr>
              <p14:cNvContentPartPr/>
              <p14:nvPr/>
            </p14:nvContentPartPr>
            <p14:xfrm>
              <a:off x="6642000" y="2800440"/>
              <a:ext cx="425880" cy="12096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ACCDFD-5299-4FCE-A7B4-6AEA2F94BE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6160" y="2737080"/>
                <a:ext cx="4572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A4AAE1-1983-4500-B869-FFF3EF1EA4EF}"/>
                  </a:ext>
                </a:extLst>
              </p14:cNvPr>
              <p14:cNvContentPartPr/>
              <p14:nvPr/>
            </p14:nvContentPartPr>
            <p14:xfrm>
              <a:off x="6750000" y="3429000"/>
              <a:ext cx="292680" cy="9576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A4AAE1-1983-4500-B869-FFF3EF1EA4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34160" y="3365640"/>
                <a:ext cx="324000" cy="2224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C2A5A7-DA74-C455-D3D8-5B88CAD50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3" y="1551980"/>
            <a:ext cx="7060731" cy="46133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07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7562"/>
            <a:ext cx="8229600" cy="600075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(1 of 6)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79208" y="1417637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can we cope with simplicity in mark-to-market world?</a:t>
            </a:r>
          </a:p>
          <a:p>
            <a:pPr eaLnBrk="1" hangingPunct="1"/>
            <a:r>
              <a:rPr lang="en-GB" altLang="en-US" dirty="0"/>
              <a:t>new financial business being set up</a:t>
            </a:r>
          </a:p>
          <a:p>
            <a:pPr lvl="1" eaLnBrk="1" hangingPunct="1"/>
            <a:r>
              <a:rPr lang="en-GB" altLang="en-US" dirty="0"/>
              <a:t>seeking best estimates WITHOUT formal guarantees</a:t>
            </a:r>
          </a:p>
          <a:p>
            <a:pPr lvl="1" eaLnBrk="1" hangingPunct="1"/>
            <a:r>
              <a:rPr lang="en-GB" altLang="en-US" dirty="0"/>
              <a:t>guarantee costs rarely understood by consumers</a:t>
            </a:r>
          </a:p>
          <a:p>
            <a:pPr eaLnBrk="1" hangingPunct="1"/>
            <a:r>
              <a:rPr lang="en-GB" altLang="en-US" dirty="0"/>
              <a:t>two single-premium contracts (one pricing opportunity)</a:t>
            </a:r>
          </a:p>
          <a:p>
            <a:pPr lvl="1" eaLnBrk="1" hangingPunct="1"/>
            <a:r>
              <a:rPr lang="en-GB" altLang="en-US" dirty="0"/>
              <a:t>term annuity (£1,000 pa in arrears) over 15 years (“</a:t>
            </a:r>
            <a:r>
              <a:rPr lang="en-GB" altLang="en-US" dirty="0">
                <a:highlight>
                  <a:srgbClr val="FFFF00"/>
                </a:highlight>
              </a:rPr>
              <a:t>inc</a:t>
            </a:r>
            <a:r>
              <a:rPr lang="en-GB" altLang="en-US" dirty="0"/>
              <a:t>”)</a:t>
            </a:r>
          </a:p>
          <a:p>
            <a:pPr lvl="1" eaLnBrk="1" hangingPunct="1"/>
            <a:r>
              <a:rPr lang="en-GB" altLang="en-US" dirty="0"/>
              <a:t>pure endowment of £10,000 payable in 15 years  (“</a:t>
            </a:r>
            <a:r>
              <a:rPr lang="en-GB" altLang="en-US" dirty="0">
                <a:highlight>
                  <a:srgbClr val="FFFF00"/>
                </a:highlight>
              </a:rPr>
              <a:t>cap</a:t>
            </a:r>
            <a:r>
              <a:rPr lang="en-GB" altLang="en-US" dirty="0"/>
              <a:t>”)</a:t>
            </a:r>
          </a:p>
          <a:p>
            <a:pPr lvl="1" eaLnBrk="1" hangingPunct="1"/>
            <a:r>
              <a:rPr lang="en-GB" altLang="en-US" dirty="0"/>
              <a:t>payments either fixed or fully inflation-linked (RPI)</a:t>
            </a:r>
          </a:p>
          <a:p>
            <a:pPr lvl="1" eaLnBrk="1" hangingPunct="1"/>
            <a:r>
              <a:rPr lang="en-GB" altLang="en-US" dirty="0"/>
              <a:t>{demographics, options, profits, tax, expenses} ignored</a:t>
            </a:r>
          </a:p>
          <a:p>
            <a:pPr eaLnBrk="1" hangingPunct="1"/>
            <a:r>
              <a:rPr lang="en-GB" altLang="en-US" dirty="0"/>
              <a:t>how much is initially needed to fund basic cashflows?</a:t>
            </a:r>
          </a:p>
          <a:p>
            <a:pPr lvl="1"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3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71B356-41EB-4AF4-B372-9DBA200D2622}" type="slidenum">
              <a:rPr lang="en-GB" altLang="en-US" sz="1800" smtClean="0"/>
              <a:pPr>
                <a:spcBef>
                  <a:spcPct val="0"/>
                </a:spcBef>
              </a:pPr>
              <a:t>22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555853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(2 of 6)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49945"/>
            <a:ext cx="8496175" cy="4742086"/>
          </a:xfrm>
        </p:spPr>
        <p:txBody>
          <a:bodyPr/>
          <a:lstStyle/>
          <a:p>
            <a:pPr eaLnBrk="1" hangingPunct="1"/>
            <a:r>
              <a:rPr lang="en-US" altLang="en-US" dirty="0"/>
              <a:t>6 different financials considered for UK alone</a:t>
            </a:r>
          </a:p>
          <a:p>
            <a:pPr lvl="1" eaLnBrk="1" hangingPunct="1"/>
            <a:r>
              <a:rPr lang="en-US" altLang="en-US" dirty="0"/>
              <a:t>end-December to end-December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equities (“Equ”), conventional “(Fix”) &amp; index-linked (“Ilg”)</a:t>
            </a:r>
          </a:p>
          <a:p>
            <a:pPr lvl="1" eaLnBrk="1" hangingPunct="1"/>
            <a:r>
              <a:rPr lang="en-US" altLang="en-US" dirty="0"/>
              <a:t>3 returns over 1 year and 3 yields</a:t>
            </a:r>
          </a:p>
          <a:p>
            <a:pPr lvl="1" eaLnBrk="1" hangingPunct="1"/>
            <a:r>
              <a:rPr lang="en-US" altLang="en-US" dirty="0"/>
              <a:t>2 inflation rates (over 1 year and over 15 years)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UK RPI (longer true data series than for CPI or CPIH)</a:t>
            </a:r>
          </a:p>
          <a:p>
            <a:pPr eaLnBrk="1" hangingPunct="1"/>
            <a:r>
              <a:rPr lang="en-GB" altLang="en-US" dirty="0"/>
              <a:t>financials modelled annually from end-1953</a:t>
            </a:r>
          </a:p>
          <a:p>
            <a:pPr lvl="1" eaLnBrk="1" hangingPunct="1"/>
            <a:r>
              <a:rPr lang="en-GB" altLang="en-US" dirty="0"/>
              <a:t>until end-2024</a:t>
            </a:r>
          </a:p>
          <a:p>
            <a:pPr lvl="1" eaLnBrk="1" hangingPunct="1"/>
            <a:r>
              <a:rPr lang="en-US" altLang="en-US" dirty="0"/>
              <a:t>further split into “early [&lt;1985]” and “later [&gt; 1984]”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ILGs only available for “later” period</a:t>
            </a:r>
          </a:p>
          <a:p>
            <a:pPr eaLnBrk="1" hangingPunct="1"/>
            <a:r>
              <a:rPr lang="en-GB" altLang="en-US" dirty="0"/>
              <a:t>“blend” experience alone considered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3169EE-23A0-4040-83F6-E34CAEA9E36F}" type="slidenum">
              <a:rPr lang="en-GB" altLang="en-US" sz="1800" smtClean="0"/>
              <a:pPr>
                <a:spcBef>
                  <a:spcPct val="0"/>
                </a:spcBef>
              </a:pPr>
              <a:t>23</a:t>
            </a:fld>
            <a:r>
              <a:rPr lang="en-GB" altLang="en-US" sz="1800" dirty="0"/>
              <a:t> of 52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116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65197" y="629444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(3 of 6)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49945"/>
            <a:ext cx="8352159" cy="4742086"/>
          </a:xfrm>
        </p:spPr>
        <p:txBody>
          <a:bodyPr/>
          <a:lstStyle/>
          <a:p>
            <a:pPr eaLnBrk="1" hangingPunct="1"/>
            <a:r>
              <a:rPr lang="en-GB" altLang="en-US" dirty="0"/>
              <a:t>“blend” correlated results alone included until 2024</a:t>
            </a:r>
          </a:p>
          <a:p>
            <a:pPr lvl="1" eaLnBrk="1" hangingPunct="1"/>
            <a:r>
              <a:rPr lang="en-GB" altLang="en-US" dirty="0"/>
              <a:t>non-correlated results thought to be similar (earlier work)</a:t>
            </a:r>
          </a:p>
          <a:p>
            <a:pPr lvl="1" eaLnBrk="1" hangingPunct="1"/>
            <a:r>
              <a:rPr lang="en-US" altLang="en-US" dirty="0"/>
              <a:t>experiences split into “whole”, “early”, “later”, “blend”</a:t>
            </a:r>
          </a:p>
          <a:p>
            <a:pPr lvl="1" eaLnBrk="1" hangingPunct="1"/>
            <a:r>
              <a:rPr lang="en-US" altLang="en-US" dirty="0"/>
              <a:t>“blend” is 80% “later” and 20% “early” by probability</a:t>
            </a:r>
            <a:endParaRPr lang="en-GB" altLang="en-US" dirty="0"/>
          </a:p>
          <a:p>
            <a:pPr eaLnBrk="1" hangingPunct="1"/>
            <a:r>
              <a:rPr lang="en-GB" altLang="en-US" dirty="0"/>
              <a:t>1,000 scenarios (5% tails based on 50 cases)</a:t>
            </a:r>
          </a:p>
          <a:p>
            <a:pPr eaLnBrk="1" hangingPunct="1"/>
            <a:r>
              <a:rPr lang="en-US" altLang="en-US" dirty="0"/>
              <a:t>financials not best modelled as Normal </a:t>
            </a:r>
            <a:r>
              <a:rPr lang="en-GB" altLang="en-US" dirty="0"/>
              <a:t>or log-Normal </a:t>
            </a:r>
          </a:p>
          <a:p>
            <a:pPr lvl="1" eaLnBrk="1" hangingPunct="1"/>
            <a:r>
              <a:rPr lang="en-US" altLang="en-US" dirty="0"/>
              <a:t>“near best fits” taken instead </a:t>
            </a:r>
          </a:p>
          <a:p>
            <a:pPr lvl="1" eaLnBrk="1" hangingPunct="1"/>
            <a:r>
              <a:rPr lang="en-GB" altLang="en-US" dirty="0"/>
              <a:t>current financial conditions “lower than normal”</a:t>
            </a:r>
          </a:p>
          <a:p>
            <a:pPr lvl="1" eaLnBrk="1" hangingPunct="1"/>
            <a:r>
              <a:rPr lang="en-GB" altLang="en-US" dirty="0">
                <a:highlight>
                  <a:srgbClr val="FFFF00"/>
                </a:highlight>
              </a:rPr>
              <a:t>random numbers used atypical of “now”</a:t>
            </a:r>
          </a:p>
          <a:p>
            <a:pPr marL="0" indent="0" eaLnBrk="1" hangingPunct="1"/>
            <a:r>
              <a:rPr lang="en-US" altLang="en-US" dirty="0"/>
              <a:t>original 2017 DWP submission based upon end-2014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6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3169EE-23A0-4040-83F6-E34CAEA9E36F}" type="slidenum">
              <a:rPr lang="en-GB" altLang="en-US" sz="1800" smtClean="0"/>
              <a:pPr>
                <a:spcBef>
                  <a:spcPct val="0"/>
                </a:spcBef>
              </a:pPr>
              <a:t>24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68312" y="558360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(4 of 6)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8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Jon Spain : Discount Process Is The Problem (20 Jul 2025)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169EE-23A0-4040-83F6-E34CAEA9E36F}" type="slidenum"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52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D6241-4966-4AD7-8860-09E9C327D7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C6E0D3-8824-8053-858D-04E4749FB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4" y="1809795"/>
            <a:ext cx="5976664" cy="467355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A5F21-DB7F-7220-0405-DFE990F51E11}"/>
              </a:ext>
            </a:extLst>
          </p:cNvPr>
          <p:cNvSpPr txBox="1"/>
          <p:nvPr/>
        </p:nvSpPr>
        <p:spPr>
          <a:xfrm>
            <a:off x="1008970" y="1372401"/>
            <a:ext cx="629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return means over one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69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B7570-D308-C1E4-8E7E-B126B305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7C64852-6272-4637-B7DB-51822258A6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2" y="558360"/>
            <a:ext cx="8229600" cy="922114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(5 of 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A8E6C-539D-4F02-BCD6-CDFB3CCB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8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Jon Spain : Discount Process Is The Problem (20 Jul 2025)</a:t>
            </a:r>
          </a:p>
        </p:txBody>
      </p:sp>
      <p:sp>
        <p:nvSpPr>
          <p:cNvPr id="34822" name="Slide Number Placeholder 5">
            <a:extLst>
              <a:ext uri="{FF2B5EF4-FFF2-40B4-BE49-F238E27FC236}">
                <a16:creationId xmlns:a16="http://schemas.microsoft.com/office/drawing/2014/main" id="{1964B352-0922-11A5-0A74-2DEF15E9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169EE-23A0-4040-83F6-E34CAEA9E36F}" type="slidenum"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52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D877AD-75DB-20A3-141C-DFA965380285}"/>
                  </a:ext>
                </a:extLst>
              </p14:cNvPr>
              <p14:cNvContentPartPr/>
              <p14:nvPr/>
            </p14:nvContentPartPr>
            <p14:xfrm>
              <a:off x="1015920" y="62992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D877AD-75DB-20A3-141C-DFA9653802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6235920"/>
                <a:ext cx="3168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455D3-0A40-35F8-BFCF-17896B97E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13951"/>
            <a:ext cx="5472608" cy="4279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B712A-F89E-9350-7E65-406FE9FB72EC}"/>
              </a:ext>
            </a:extLst>
          </p:cNvPr>
          <p:cNvSpPr txBox="1"/>
          <p:nvPr/>
        </p:nvSpPr>
        <p:spPr>
          <a:xfrm>
            <a:off x="827584" y="139684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return standard deviations over one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81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457200" y="836712"/>
            <a:ext cx="8229600" cy="580925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(6 of 6)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68313" y="1417637"/>
            <a:ext cx="8229600" cy="4603751"/>
          </a:xfrm>
        </p:spPr>
        <p:txBody>
          <a:bodyPr/>
          <a:lstStyle/>
          <a:p>
            <a:pPr eaLnBrk="1" hangingPunct="1"/>
            <a:r>
              <a:rPr lang="en-GB" altLang="en-US" dirty="0"/>
              <a:t>mark-to-market taken as implying “using gilt yields”</a:t>
            </a:r>
          </a:p>
          <a:p>
            <a:pPr lvl="1" eaLnBrk="1" hangingPunct="1"/>
            <a:r>
              <a:rPr lang="en-GB" altLang="en-US" dirty="0"/>
              <a:t>based upon long conventional for fixed contracts</a:t>
            </a:r>
          </a:p>
          <a:p>
            <a:pPr lvl="1" eaLnBrk="1" hangingPunct="1"/>
            <a:r>
              <a:rPr lang="en-GB" altLang="en-US" dirty="0"/>
              <a:t>based upon long index-linked for linked contracts</a:t>
            </a:r>
          </a:p>
          <a:p>
            <a:pPr lvl="1" eaLnBrk="1" hangingPunct="1"/>
            <a:r>
              <a:rPr lang="en-GB" altLang="en-US" dirty="0"/>
              <a:t>ignoring intended investment policy (unlike off-market)</a:t>
            </a:r>
          </a:p>
          <a:p>
            <a:pPr lvl="1" eaLnBrk="1" hangingPunct="1"/>
            <a:r>
              <a:rPr lang="en-GB" altLang="en-US" dirty="0"/>
              <a:t>simplistic but good enough</a:t>
            </a:r>
          </a:p>
          <a:p>
            <a:pPr eaLnBrk="1" hangingPunct="1"/>
            <a:r>
              <a:rPr lang="en-GB" altLang="en-US" dirty="0"/>
              <a:t>off-market allows longer-term approach</a:t>
            </a:r>
          </a:p>
          <a:p>
            <a:pPr eaLnBrk="1" hangingPunct="1"/>
            <a:r>
              <a:rPr lang="en-GB" altLang="en-US" dirty="0"/>
              <a:t>“off” assumed returns defined relative to initial yield</a:t>
            </a:r>
          </a:p>
          <a:p>
            <a:pPr lvl="1" eaLnBrk="1" hangingPunct="1"/>
            <a:r>
              <a:rPr lang="en-GB" altLang="en-US" dirty="0"/>
              <a:t>equities 			* 2.52 (2.22 + 0.30 arbitrary)</a:t>
            </a:r>
          </a:p>
          <a:p>
            <a:pPr lvl="1" eaLnBrk="1" hangingPunct="1"/>
            <a:r>
              <a:rPr lang="en-GB" altLang="en-US" dirty="0"/>
              <a:t>conventional gilts    	* 0.88 (1.08 – 0.20 arbitrary)</a:t>
            </a:r>
          </a:p>
          <a:p>
            <a:pPr lvl="1" eaLnBrk="1" hangingPunct="1"/>
            <a:r>
              <a:rPr lang="en-GB" dirty="0"/>
              <a:t>index-linked gilts	   yield + expected RPI + 1%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E8678F-5586-49C0-B4A3-267FF1753C17}" type="slidenum">
              <a:rPr lang="en-GB" altLang="en-US" sz="1800" smtClean="0"/>
              <a:pPr>
                <a:spcBef>
                  <a:spcPct val="0"/>
                </a:spcBef>
              </a:pPr>
              <a:t>27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E6124-96F2-029E-318A-64411A7B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BA77739-2371-2B90-F13A-7D00FEAAA2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100" y="1039053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links to online interactive charts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872AA98-3AB8-0E12-DD76-43AC2AD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4"/>
              </a:rPr>
              <a:t>how far away from desired destination will we be?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5"/>
              </a:rPr>
              <a:t>how successful will either pricing approach be?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6"/>
              </a:rPr>
              <a:t>how likely is annuity fund to be exhausted early?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7"/>
              </a:rPr>
              <a:t>how excessively cautious was initial pricing?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>
                <a:hlinkClick r:id="rId8"/>
              </a:rPr>
              <a:t>how should we vary initial discount rate?</a:t>
            </a: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CC3E-6DB9-675A-8E61-1C944C35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6E2A9930-60BD-73B4-F271-D353D795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28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00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fund development (1 of 3)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consider fund development example </a:t>
            </a:r>
          </a:p>
          <a:p>
            <a:pPr eaLnBrk="1" hangingPunct="1">
              <a:defRPr/>
            </a:pPr>
            <a:r>
              <a:rPr lang="en-GB" altLang="en-US" dirty="0"/>
              <a:t>linked cash, conventional gilts, baseline MtM </a:t>
            </a:r>
            <a:r>
              <a:rPr lang="en-GB" altLang="en-US" dirty="0">
                <a:solidFill>
                  <a:srgbClr val="FF0000"/>
                </a:solidFill>
              </a:rPr>
              <a:t>{Off}</a:t>
            </a:r>
          </a:p>
          <a:p>
            <a:pPr eaLnBrk="1" hangingPunct="1">
              <a:defRPr/>
            </a:pPr>
            <a:r>
              <a:rPr lang="en-US" altLang="en-US" dirty="0"/>
              <a:t>blended random experience (“blend”)</a:t>
            </a:r>
          </a:p>
          <a:p>
            <a:pPr eaLnBrk="1" hangingPunct="1">
              <a:defRPr/>
            </a:pPr>
            <a:r>
              <a:rPr lang="en-GB" altLang="en-US" dirty="0"/>
              <a:t>mean end deflated fund value £11,198 </a:t>
            </a:r>
            <a:r>
              <a:rPr lang="en-GB" altLang="en-US" dirty="0">
                <a:solidFill>
                  <a:srgbClr val="FF0000"/>
                </a:solidFill>
              </a:rPr>
              <a:t>{£23,523}</a:t>
            </a:r>
          </a:p>
          <a:p>
            <a:pPr lvl="1" eaLnBrk="1" hangingPunct="1">
              <a:defRPr/>
            </a:pPr>
            <a:r>
              <a:rPr lang="en-GB" altLang="en-US" dirty="0"/>
              <a:t>mean opening fund £8,444 </a:t>
            </a:r>
            <a:r>
              <a:rPr lang="en-GB" altLang="en-US" dirty="0">
                <a:solidFill>
                  <a:srgbClr val="FF0000"/>
                </a:solidFill>
              </a:rPr>
              <a:t>{£18,607}</a:t>
            </a:r>
            <a:r>
              <a:rPr lang="en-GB" altLang="en-US" dirty="0"/>
              <a:t>, both too high</a:t>
            </a:r>
          </a:p>
          <a:p>
            <a:pPr eaLnBrk="1" hangingPunct="1">
              <a:defRPr/>
            </a:pPr>
            <a:r>
              <a:rPr lang="en-GB" altLang="en-US" dirty="0"/>
              <a:t>adjusted MtM and Off (same cashflows)</a:t>
            </a:r>
          </a:p>
          <a:p>
            <a:pPr lvl="1" eaLnBrk="1" hangingPunct="1">
              <a:defRPr/>
            </a:pPr>
            <a:r>
              <a:rPr lang="en-GB" altLang="en-US" dirty="0"/>
              <a:t>mean end fund value £10,000  (real terms)</a:t>
            </a:r>
          </a:p>
          <a:p>
            <a:pPr lvl="1" eaLnBrk="1" hangingPunct="1">
              <a:defRPr/>
            </a:pPr>
            <a:r>
              <a:rPr lang="en-GB" altLang="en-US" dirty="0"/>
              <a:t>mean opening fund £9,666 </a:t>
            </a:r>
            <a:r>
              <a:rPr lang="en-GB" altLang="en-US" dirty="0">
                <a:solidFill>
                  <a:srgbClr val="FF0000"/>
                </a:solidFill>
              </a:rPr>
              <a:t>{£9,666}</a:t>
            </a:r>
            <a:r>
              <a:rPr lang="en-GB" altLang="en-US" dirty="0"/>
              <a:t>, both just right</a:t>
            </a:r>
          </a:p>
          <a:p>
            <a:pPr lvl="1" eaLnBrk="1" hangingPunct="1">
              <a:defRPr/>
            </a:pPr>
            <a:r>
              <a:rPr lang="en-GB" altLang="en-US" dirty="0"/>
              <a:t>required discount rate adjustments  -0.31% </a:t>
            </a:r>
            <a:r>
              <a:rPr lang="en-GB" altLang="en-US" dirty="0">
                <a:solidFill>
                  <a:srgbClr val="FF0000"/>
                </a:solidFill>
              </a:rPr>
              <a:t>{+0.55%}</a:t>
            </a:r>
            <a:endParaRPr lang="en-GB" altLang="en-US" dirty="0"/>
          </a:p>
          <a:p>
            <a:pPr lvl="1"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104"/>
            <a:ext cx="692311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29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5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74384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 points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why does this matter?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following evidence is essential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single numbers presented as “results”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long term – is there one? estimating returns?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forecasting approaches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simple financial contracts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various metrics considered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surplus refunds - again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3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95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90908-EF23-24D9-5CE9-7142FFCAF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CA6FD66-FD3B-A02B-0CF8-7053B8EFF0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fund development (2 of 3)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34CF8B3-843B-52F4-2FD5-71AB3B82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32B9-0FFD-5598-6F95-F32BA89B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104"/>
            <a:ext cx="692311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33F284BE-78CF-2EE3-165A-BFB6571A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30</a:t>
            </a:fld>
            <a:r>
              <a:rPr lang="en-GB" altLang="en-US" sz="1800" dirty="0"/>
              <a:t> of 52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1FBFC-FB01-8DE7-98A6-0458A2387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33980"/>
            <a:ext cx="8762427" cy="3739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574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977DF-56A8-D57E-E67B-AFE35138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14C4003-7B2B-7915-13EF-5BD4C5E157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fund development (3 of 3)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A18AEE7-22A3-4B33-04CF-43D30234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548"/>
            <a:ext cx="8229600" cy="4752975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E499-B7F4-C30D-1CED-B4D5410E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104"/>
            <a:ext cx="685110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0B377BD9-47C6-6776-63C8-5FEA5843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31</a:t>
            </a:fld>
            <a:r>
              <a:rPr lang="en-GB" altLang="en-US" sz="1800" dirty="0"/>
              <a:t> of 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76EA3-9950-684D-30C0-AA5C527F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97749"/>
            <a:ext cx="7584486" cy="48474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FF16CD-4CD1-AB0E-61A3-BDCE8BC13308}"/>
              </a:ext>
            </a:extLst>
          </p:cNvPr>
          <p:cNvGrpSpPr/>
          <p:nvPr/>
        </p:nvGrpSpPr>
        <p:grpSpPr>
          <a:xfrm>
            <a:off x="4535356" y="4367141"/>
            <a:ext cx="172800" cy="404280"/>
            <a:chOff x="4535356" y="4367141"/>
            <a:chExt cx="1728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ACDCD2-9AA7-7BFC-4883-8FAAD7BBCFA5}"/>
                    </a:ext>
                  </a:extLst>
                </p14:cNvPr>
                <p14:cNvContentPartPr/>
                <p14:nvPr/>
              </p14:nvContentPartPr>
              <p14:xfrm>
                <a:off x="4535356" y="4367141"/>
                <a:ext cx="50400" cy="38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ACDCD2-9AA7-7BFC-4883-8FAAD7BBCF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29236" y="4361021"/>
                  <a:ext cx="626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AFE253-5F15-9F61-26AA-5D3D924FFA10}"/>
                    </a:ext>
                  </a:extLst>
                </p14:cNvPr>
                <p14:cNvContentPartPr/>
                <p14:nvPr/>
              </p14:nvContentPartPr>
              <p14:xfrm>
                <a:off x="4535356" y="4691861"/>
                <a:ext cx="172800" cy="7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AFE253-5F15-9F61-26AA-5D3D924FFA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9236" y="4685741"/>
                  <a:ext cx="1850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1D58F-D32C-5338-B987-1046BDD73C3F}"/>
              </a:ext>
            </a:extLst>
          </p:cNvPr>
          <p:cNvGrpSpPr/>
          <p:nvPr/>
        </p:nvGrpSpPr>
        <p:grpSpPr>
          <a:xfrm>
            <a:off x="5919196" y="4451021"/>
            <a:ext cx="369000" cy="251640"/>
            <a:chOff x="5919196" y="4451021"/>
            <a:chExt cx="36900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DC4FB3-DADA-744E-A313-31E6DEEC928B}"/>
                    </a:ext>
                  </a:extLst>
                </p14:cNvPr>
                <p14:cNvContentPartPr/>
                <p14:nvPr/>
              </p14:nvContentPartPr>
              <p14:xfrm>
                <a:off x="6085516" y="4451021"/>
                <a:ext cx="26280" cy="15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DC4FB3-DADA-744E-A313-31E6DEEC928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79396" y="4444901"/>
                  <a:ext cx="38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19D827-6C11-1476-B46C-3B1849255E70}"/>
                    </a:ext>
                  </a:extLst>
                </p14:cNvPr>
                <p14:cNvContentPartPr/>
                <p14:nvPr/>
              </p14:nvContentPartPr>
              <p14:xfrm>
                <a:off x="5919196" y="4611221"/>
                <a:ext cx="369000" cy="9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19D827-6C11-1476-B46C-3B1849255E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13076" y="4605101"/>
                  <a:ext cx="3812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B53AB4-A5E9-9AAD-3E63-C4D215CA8D8C}"/>
              </a:ext>
            </a:extLst>
          </p:cNvPr>
          <p:cNvGrpSpPr/>
          <p:nvPr/>
        </p:nvGrpSpPr>
        <p:grpSpPr>
          <a:xfrm>
            <a:off x="7663756" y="4367141"/>
            <a:ext cx="281520" cy="461160"/>
            <a:chOff x="7663756" y="4367141"/>
            <a:chExt cx="28152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EDE636-B6CA-103C-6DAB-871381A289C1}"/>
                    </a:ext>
                  </a:extLst>
                </p14:cNvPr>
                <p14:cNvContentPartPr/>
                <p14:nvPr/>
              </p14:nvContentPartPr>
              <p14:xfrm>
                <a:off x="7675636" y="4367141"/>
                <a:ext cx="67680" cy="36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EDE636-B6CA-103C-6DAB-871381A289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69516" y="4361021"/>
                  <a:ext cx="79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88E5CA-5605-EC8B-EA99-6A6F54796B48}"/>
                    </a:ext>
                  </a:extLst>
                </p14:cNvPr>
                <p14:cNvContentPartPr/>
                <p14:nvPr/>
              </p14:nvContentPartPr>
              <p14:xfrm>
                <a:off x="7663756" y="4667741"/>
                <a:ext cx="281520" cy="160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88E5CA-5605-EC8B-EA99-6A6F54796B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57636" y="4661621"/>
                  <a:ext cx="293760" cy="17280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407529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(1 of 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often will assets at end be adequate?</a:t>
            </a:r>
          </a:p>
          <a:p>
            <a:pPr eaLnBrk="1" hangingPunct="1">
              <a:defRPr/>
            </a:pPr>
            <a:r>
              <a:rPr lang="en-GB" altLang="en-US" dirty="0"/>
              <a:t>three situations considered: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failure							“Lo”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acceptable (surplus no higher than £1,000 deflated)	“OK”</a:t>
            </a:r>
          </a:p>
          <a:p>
            <a:pPr marL="857250" lvl="1" indent="-457200" eaLnBrk="1" hangingPunct="1">
              <a:defRPr/>
            </a:pPr>
            <a:r>
              <a:rPr lang="en-GB" altLang="en-US" dirty="0"/>
              <a:t>wasteful 						“Hi”</a:t>
            </a:r>
          </a:p>
          <a:p>
            <a:pPr eaLnBrk="1" hangingPunct="1">
              <a:defRPr/>
            </a:pPr>
            <a:r>
              <a:rPr lang="en-GB" altLang="en-US" dirty="0"/>
              <a:t>reducing acceptable margin will increase “Hi”</a:t>
            </a:r>
          </a:p>
          <a:p>
            <a:pPr eaLnBrk="1" hangingPunct="1">
              <a:defRPr/>
            </a:pPr>
            <a:r>
              <a:rPr lang="en-GB" altLang="en-US" dirty="0"/>
              <a:t>linked cash,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lvl="1" eaLnBrk="1" hangingPunct="1">
              <a:defRPr/>
            </a:pPr>
            <a:r>
              <a:rPr lang="en-GB" altLang="en-US" dirty="0"/>
              <a:t> Lo   (mean)	53%		</a:t>
            </a:r>
            <a:r>
              <a:rPr lang="en-GB" altLang="en-US" dirty="0">
                <a:solidFill>
                  <a:srgbClr val="FF0000"/>
                </a:solidFill>
              </a:rPr>
              <a:t>48%</a:t>
            </a:r>
          </a:p>
          <a:p>
            <a:pPr lvl="1" eaLnBrk="1" hangingPunct="1">
              <a:defRPr/>
            </a:pPr>
            <a:r>
              <a:rPr lang="en-GB" altLang="en-US" dirty="0"/>
              <a:t> OK (mean)	  5%		</a:t>
            </a:r>
            <a:r>
              <a:rPr lang="en-GB" altLang="en-US" dirty="0">
                <a:solidFill>
                  <a:srgbClr val="FF0000"/>
                </a:solidFill>
              </a:rPr>
              <a:t>  5%</a:t>
            </a:r>
          </a:p>
          <a:p>
            <a:pPr lvl="1" eaLnBrk="1" hangingPunct="1">
              <a:defRPr/>
            </a:pPr>
            <a:r>
              <a:rPr lang="en-GB" altLang="en-US" dirty="0"/>
              <a:t> Hi   (mean)	42%		</a:t>
            </a:r>
            <a:r>
              <a:rPr lang="en-GB" altLang="en-US" dirty="0">
                <a:solidFill>
                  <a:srgbClr val="FF0000"/>
                </a:solidFill>
              </a:rPr>
              <a:t>47%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32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26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3CDE3-5B6A-1824-508A-41DCB224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E982537-03AF-A241-7338-412B49D14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(2 of 5)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CB3B708-843D-87CE-9C24-5C93B8E4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BB7A-EF33-061F-614F-2C7698AB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234ABD4D-2E58-15DE-430D-5E9651B8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33</a:t>
            </a:fld>
            <a:r>
              <a:rPr lang="en-GB" altLang="en-US" sz="1800" dirty="0"/>
              <a:t> of 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61B17-F704-107C-8310-AEF29C6FC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" y="1632451"/>
            <a:ext cx="9144000" cy="4352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057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B2F1-5067-7BC9-319D-74616B8E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A9CA594-A415-87FC-E648-40D1E9AFC4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(3 of 5)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8607538-74A2-0B3D-9A26-21D878FF9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77" y="1446213"/>
            <a:ext cx="4888072" cy="475297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EF88-3F90-F92A-D65B-7B7D53BB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3648" y="0"/>
            <a:ext cx="727204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94B813C6-70A5-B6F7-25A9-2200F1F6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34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861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6E37A-A4C4-B761-423A-FCE0CA82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96E7BE2-F05B-6B95-3B14-2D8855F89A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(4 of 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2DD7-A41D-A32B-6399-A0EF3C06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F98646BA-446D-8BB5-D4C7-E74CD536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35</a:t>
            </a:fld>
            <a:r>
              <a:rPr lang="en-GB" altLang="en-US" sz="1800" dirty="0"/>
              <a:t> of 52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DCCD3B-47E1-D190-6CAD-16C3879E0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96" y="1600200"/>
            <a:ext cx="4654608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170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1482-80FD-2764-181A-1B37C340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D141C60C-3A2D-7494-6260-AC3532009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end-contract assets adequacy (5 of 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C6366-4483-0DC8-6FF6-84293BAA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7B5DF8CD-DFE5-BE5C-95D6-C1D985C7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36</a:t>
            </a:fld>
            <a:r>
              <a:rPr lang="en-GB" altLang="en-US" sz="1800" dirty="0"/>
              <a:t> of 52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5A3F67-5D2C-083C-989D-AD087416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96" y="1600200"/>
            <a:ext cx="4654608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123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annuity failure likelihood (1 of 3)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likely will annuity fund be insufficient over time?</a:t>
            </a:r>
          </a:p>
          <a:p>
            <a:pPr lvl="1" eaLnBrk="1" hangingPunct="1">
              <a:defRPr/>
            </a:pPr>
            <a:r>
              <a:rPr lang="en-GB" altLang="en-US" dirty="0"/>
              <a:t>during annuity term (not quite same as previous section)</a:t>
            </a:r>
          </a:p>
          <a:p>
            <a:pPr eaLnBrk="1" hangingPunct="1">
              <a:defRPr/>
            </a:pPr>
            <a:r>
              <a:rPr lang="en-GB" altLang="en-US" dirty="0"/>
              <a:t>for cash, cash financial status only assessable at end</a:t>
            </a:r>
          </a:p>
          <a:p>
            <a:pPr lvl="1" eaLnBrk="1" hangingPunct="1">
              <a:defRPr/>
            </a:pPr>
            <a:r>
              <a:rPr lang="en-GB" altLang="en-US" dirty="0"/>
              <a:t>just one benefits cashflow at end</a:t>
            </a:r>
          </a:p>
          <a:p>
            <a:pPr eaLnBrk="1" hangingPunct="1">
              <a:defRPr/>
            </a:pPr>
            <a:r>
              <a:rPr lang="en-GB" altLang="en-US" dirty="0"/>
              <a:t>linked annuity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eaLnBrk="1" hangingPunct="1">
              <a:defRPr/>
            </a:pPr>
            <a:r>
              <a:rPr lang="en-GB" altLang="en-US" dirty="0"/>
              <a:t>probability that assets insufficient at particular time</a:t>
            </a:r>
          </a:p>
          <a:p>
            <a:pPr eaLnBrk="1" hangingPunct="1">
              <a:defRPr/>
            </a:pPr>
            <a:r>
              <a:rPr lang="en-GB" altLang="en-US" dirty="0"/>
              <a:t>05 years	 00.0%	</a:t>
            </a:r>
            <a:r>
              <a:rPr lang="en-GB" altLang="en-US" dirty="0">
                <a:solidFill>
                  <a:srgbClr val="FF0000"/>
                </a:solidFill>
              </a:rPr>
              <a:t>{0.0%}</a:t>
            </a:r>
          </a:p>
          <a:p>
            <a:pPr eaLnBrk="1" hangingPunct="1">
              <a:defRPr/>
            </a:pPr>
            <a:r>
              <a:rPr lang="en-GB" altLang="en-US" dirty="0"/>
              <a:t>10 years	12.4%	</a:t>
            </a:r>
            <a:r>
              <a:rPr lang="en-GB" altLang="en-US" dirty="0">
                <a:solidFill>
                  <a:srgbClr val="FF0000"/>
                </a:solidFill>
              </a:rPr>
              <a:t>{0.0%}</a:t>
            </a:r>
          </a:p>
          <a:p>
            <a:pPr eaLnBrk="1" hangingPunct="1">
              <a:defRPr/>
            </a:pPr>
            <a:r>
              <a:rPr lang="en-GB" altLang="en-US" dirty="0"/>
              <a:t>15 years	51.9%	</a:t>
            </a:r>
            <a:r>
              <a:rPr lang="en-GB" altLang="en-US" dirty="0">
                <a:solidFill>
                  <a:srgbClr val="FF0000"/>
                </a:solidFill>
              </a:rPr>
              <a:t>{0.0%}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6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37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72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8FB2-DF56-33F7-A251-B8B18B10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B6FD1AE-0142-78EF-EBA1-DB3855926E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annuity failure likelihood (2 of 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619F83-428A-9465-65F8-CB8939174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34084"/>
            <a:ext cx="8321081" cy="366975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1CEE-062C-1A72-33C0-79E4F0BE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6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399CB875-49B0-C2A0-970B-EC50015F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38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939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98FB-A2AE-BA87-942C-134571C7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74B0EFD-ED81-90DA-3610-92B687B62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annuity failure likelihood (3 of 3)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A910E5C-1A43-EE0A-CC29-E911DD40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8E40-61FA-EBE0-476D-DC0B6BCB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664" y="0"/>
            <a:ext cx="7128024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1A4CF829-696E-F7F4-4F98-437008D5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39</a:t>
            </a:fld>
            <a:r>
              <a:rPr lang="en-GB" altLang="en-US" sz="1800" dirty="0"/>
              <a:t> of 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25A2A-2305-E9C7-D456-9A6230584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" y="1448610"/>
            <a:ext cx="7026249" cy="43209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AA3F21-6A74-7CA5-1A16-330B424E4772}"/>
                  </a:ext>
                </a:extLst>
              </p14:cNvPr>
              <p14:cNvContentPartPr/>
              <p14:nvPr/>
            </p14:nvContentPartPr>
            <p14:xfrm>
              <a:off x="2140996" y="3040181"/>
              <a:ext cx="390600" cy="3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AA3F21-6A74-7CA5-1A16-330B424E47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4876" y="3034061"/>
                <a:ext cx="402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9FC2CD-A085-282B-FD9A-0BF0461B3635}"/>
                  </a:ext>
                </a:extLst>
              </p14:cNvPr>
              <p14:cNvContentPartPr/>
              <p14:nvPr/>
            </p14:nvContentPartPr>
            <p14:xfrm>
              <a:off x="2463916" y="3004541"/>
              <a:ext cx="110880" cy="12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9FC2CD-A085-282B-FD9A-0BF0461B36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7796" y="2998421"/>
                <a:ext cx="123120" cy="137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544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main points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87252" y="1268760"/>
            <a:ext cx="8374384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don’t know long-term future - we need assumptions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today doesn’t represent all we know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we can look back at the past to see what we think happened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we also need to be very careful about using the past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prudence only identifiable from best estimate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future complexity “poorly” captured by single numbers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 which is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discount process inexorably leads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no illiquidity information (except at assumed final point)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appropriate discount rates are very hard to specify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… making discount process inappropriate for long-term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huge concentration on risk - without reward recognition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4670" y="76977"/>
            <a:ext cx="756007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4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05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mean relative caution (1 of 3)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cautiously was initial premium set (as a ratio)?</a:t>
            </a:r>
          </a:p>
          <a:p>
            <a:pPr eaLnBrk="1" hangingPunct="1">
              <a:defRPr/>
            </a:pPr>
            <a:r>
              <a:rPr lang="en-GB" altLang="en-US" dirty="0"/>
              <a:t>linked cash, “Fix”, “blend” {“MtM”,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”}</a:t>
            </a:r>
          </a:p>
          <a:p>
            <a:pPr eaLnBrk="1" hangingPunct="1">
              <a:defRPr/>
            </a:pPr>
            <a:r>
              <a:rPr lang="en-GB" altLang="en-US" dirty="0"/>
              <a:t>mean of start fund values compared (initial to required)</a:t>
            </a:r>
          </a:p>
          <a:p>
            <a:pPr lvl="1" eaLnBrk="1" hangingPunct="1">
              <a:defRPr/>
            </a:pPr>
            <a:r>
              <a:rPr lang="en-GB" altLang="en-US" dirty="0"/>
              <a:t>ratios now calculated in samples (previously estimated)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guess			08,444  </a:t>
            </a:r>
            <a:r>
              <a:rPr lang="en-GB" altLang="en-US" dirty="0">
                <a:solidFill>
                  <a:srgbClr val="FF0000"/>
                </a:solidFill>
              </a:rPr>
              <a:t>{18,607}   </a:t>
            </a:r>
            <a:r>
              <a:rPr lang="en-GB" altLang="en-US" dirty="0"/>
              <a:t>seen above</a:t>
            </a:r>
          </a:p>
          <a:p>
            <a:pPr eaLnBrk="1" hangingPunct="1">
              <a:defRPr/>
            </a:pPr>
            <a:r>
              <a:rPr lang="en-GB" altLang="en-US" dirty="0"/>
              <a:t>accurate		09,666  </a:t>
            </a:r>
            <a:r>
              <a:rPr lang="en-GB" altLang="en-US" dirty="0">
                <a:solidFill>
                  <a:srgbClr val="FF0000"/>
                </a:solidFill>
              </a:rPr>
              <a:t>{09,666}   </a:t>
            </a:r>
            <a:r>
              <a:rPr lang="en-GB" altLang="en-US" dirty="0"/>
              <a:t>seen above</a:t>
            </a:r>
          </a:p>
          <a:p>
            <a:pPr eaLnBrk="1" hangingPunct="1">
              <a:defRPr/>
            </a:pPr>
            <a:r>
              <a:rPr lang="en-GB" altLang="en-US" dirty="0"/>
              <a:t>caution ratio		0.87	   </a:t>
            </a:r>
            <a:r>
              <a:rPr lang="en-GB" altLang="en-US" dirty="0">
                <a:solidFill>
                  <a:srgbClr val="FF0000"/>
                </a:solidFill>
              </a:rPr>
              <a:t>{1.93}  	</a:t>
            </a:r>
            <a:r>
              <a:rPr lang="en-GB" altLang="en-US" dirty="0"/>
              <a:t>just an estimate</a:t>
            </a:r>
          </a:p>
          <a:p>
            <a:pPr eaLnBrk="1" hangingPunct="1">
              <a:defRPr/>
            </a:pPr>
            <a:r>
              <a:rPr lang="en-GB" altLang="en-US" dirty="0"/>
              <a:t>caution ratio		1.12	   </a:t>
            </a:r>
            <a:r>
              <a:rPr lang="en-GB" altLang="en-US" dirty="0">
                <a:solidFill>
                  <a:srgbClr val="FF0000"/>
                </a:solidFill>
              </a:rPr>
              <a:t>{2.35}</a:t>
            </a:r>
            <a:r>
              <a:rPr lang="en-GB" altLang="en-US" dirty="0"/>
              <a:t>  	calculated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40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379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F3B33-087C-515D-FF98-70EBE692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68C3A74-C1EB-562B-00F3-47676A953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mean relative caution (2 of 4)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A1B3F02-13D3-8FD8-8FFB-C4C4B4BA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55B7-1E51-3D94-51E7-83B41F11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9BB71EC1-F02E-8300-E00D-9D5C9BDD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41</a:t>
            </a:fld>
            <a:r>
              <a:rPr lang="en-GB" altLang="en-US" sz="1800" dirty="0"/>
              <a:t> of 52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EA4D58-D220-6610-CA43-58E91F4B9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4135"/>
            <a:ext cx="8402054" cy="3879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827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0EC4B-D007-26C7-F326-822F0B3B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DD63FDE7-0B3D-6FD8-B219-2CE10F8C11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mean relative caution (3 of 4)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7726A9C-9B24-D176-955D-9F242637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F219-749B-CA8B-D21F-12CE6F5B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5656" y="0"/>
            <a:ext cx="720003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3924499E-8534-AE07-861B-502382CA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42</a:t>
            </a:fld>
            <a:r>
              <a:rPr lang="en-GB" altLang="en-US" sz="1800" dirty="0"/>
              <a:t> of 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0B9CB-7E3F-2FD2-421E-53C3631AF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34084"/>
            <a:ext cx="8413487" cy="3883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729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3F71-7784-0AD2-A642-BCFECFBE7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E218408-1F60-AA09-16B3-54F31640E7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mean relative caution (4 of 4)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C2CB19E-F602-DB43-5913-187430206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44E0F-CF51-3281-B755-02199482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7056016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D13FA1E3-BBAE-C896-19AD-C3B41BE8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43</a:t>
            </a:fld>
            <a:r>
              <a:rPr lang="en-GB" altLang="en-US" sz="1800" dirty="0"/>
              <a:t> of 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67A62-4148-E666-7003-2B5DAF29C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46887"/>
            <a:ext cx="7015282" cy="461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393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(1 of 6)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488" y="1446887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how far away from accurate was original discount rate?</a:t>
            </a:r>
          </a:p>
          <a:p>
            <a:pPr eaLnBrk="1" hangingPunct="1">
              <a:defRPr/>
            </a:pPr>
            <a:r>
              <a:rPr lang="en-GB" altLang="en-US" dirty="0"/>
              <a:t>linked cash in “Fix”, “blend” (“MtM”, “</a:t>
            </a:r>
            <a:r>
              <a:rPr lang="en-GB" altLang="en-US" dirty="0">
                <a:solidFill>
                  <a:srgbClr val="FF0000"/>
                </a:solidFill>
              </a:rPr>
              <a:t>Off</a:t>
            </a:r>
            <a:r>
              <a:rPr lang="en-GB" altLang="en-US" dirty="0"/>
              <a:t>”)</a:t>
            </a:r>
          </a:p>
          <a:p>
            <a:pPr eaLnBrk="1" hangingPunct="1">
              <a:defRPr/>
            </a:pPr>
            <a:r>
              <a:rPr lang="en-GB" altLang="en-US" dirty="0"/>
              <a:t>discount rates compared</a:t>
            </a:r>
          </a:p>
          <a:p>
            <a:pPr eaLnBrk="1" hangingPunct="1">
              <a:defRPr/>
            </a:pPr>
            <a:r>
              <a:rPr lang="en-GB" altLang="en-US" dirty="0"/>
              <a:t>initial guess		 1.46%  </a:t>
            </a:r>
            <a:r>
              <a:rPr lang="en-GB" altLang="en-US" dirty="0">
                <a:solidFill>
                  <a:srgbClr val="FF0000"/>
                </a:solidFill>
              </a:rPr>
              <a:t>{0.60%}</a:t>
            </a:r>
            <a:endParaRPr lang="en-GB" altLang="en-US" dirty="0"/>
          </a:p>
          <a:p>
            <a:pPr eaLnBrk="1" hangingPunct="1">
              <a:defRPr/>
            </a:pPr>
            <a:r>
              <a:rPr lang="en-GB" altLang="en-US" dirty="0"/>
              <a:t>accurate		 1.08%  </a:t>
            </a:r>
            <a:r>
              <a:rPr lang="en-GB" altLang="en-US" dirty="0">
                <a:solidFill>
                  <a:srgbClr val="FF0000"/>
                </a:solidFill>
              </a:rPr>
              <a:t>{1.08%}   </a:t>
            </a:r>
            <a:r>
              <a:rPr lang="en-GB" altLang="en-US" dirty="0">
                <a:highlight>
                  <a:srgbClr val="FFFF00"/>
                </a:highlight>
              </a:rPr>
              <a:t>must be the same</a:t>
            </a:r>
          </a:p>
          <a:p>
            <a:pPr eaLnBrk="1" hangingPunct="1">
              <a:defRPr/>
            </a:pPr>
            <a:r>
              <a:rPr lang="en-GB" altLang="en-US" dirty="0"/>
              <a:t>adjustment		-0.37%  </a:t>
            </a:r>
            <a:r>
              <a:rPr lang="en-GB" altLang="en-US" dirty="0">
                <a:solidFill>
                  <a:srgbClr val="FF0000"/>
                </a:solidFill>
              </a:rPr>
              <a:t>{0.48%}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44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521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926D2-121F-89BF-4E93-5047C8D59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52A8C2C4-429E-DA9E-AA06-EC9A86056C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(2 of 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153D-287D-23C8-48C9-04C25B58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4F2652D0-03F9-0802-57D7-899505C4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45</a:t>
            </a:fld>
            <a:r>
              <a:rPr lang="en-GB" altLang="en-US" sz="1800" dirty="0"/>
              <a:t> of 52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F679FE0-6731-34E3-0DD1-DEB3D31F8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1701"/>
            <a:ext cx="8401141" cy="38621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123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4F7C4-F663-3217-633D-8144109A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D7B2267-4CCF-DD3C-4918-4B028880F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(3 of 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F2EE-D11D-A8EF-ACA3-BE3AC3FD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E9C99B70-7A86-8E6A-04B1-57AE1E0A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46</a:t>
            </a:fld>
            <a:r>
              <a:rPr lang="en-GB" altLang="en-US" sz="1800" dirty="0"/>
              <a:t> of 52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64EFE3C-D7D3-1778-D3F8-BA5D975DB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3369"/>
            <a:ext cx="8473404" cy="385046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446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DE3BF-B888-D8E4-DDE9-B985DC35A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754FD29A-AE8D-32CA-2958-2A8A06B9A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(4 of 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33D7-877C-ED6D-530A-E543A1F2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233" y="0"/>
            <a:ext cx="7044455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1F19FCF7-3027-D4EA-D211-D53CDDDF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47</a:t>
            </a:fld>
            <a:r>
              <a:rPr lang="en-GB" altLang="en-US" sz="1800" dirty="0"/>
              <a:t> of 52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024B89-D6D4-57BB-95FD-3A75CC781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7" y="1417638"/>
            <a:ext cx="6160311" cy="50243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170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6FE1-FAC8-E1F6-B718-277F315D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969E391-C4D4-9E54-9F4D-7A1F0BAEEB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(5 of 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B0BC-56D4-7FDE-0296-9B3358FD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233" y="0"/>
            <a:ext cx="7044455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A10F244A-2295-A40F-A819-F194BB70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48</a:t>
            </a:fld>
            <a:r>
              <a:rPr lang="en-GB" altLang="en-US" sz="1800" dirty="0"/>
              <a:t> of 52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F434B2-36A4-9276-DB06-777A910C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7638"/>
            <a:ext cx="8229600" cy="4525963"/>
          </a:xfrm>
        </p:spPr>
        <p:txBody>
          <a:bodyPr/>
          <a:lstStyle/>
          <a:p>
            <a:r>
              <a:rPr lang="en-GB" dirty="0"/>
              <a:t>previously took account of numeric values alone</a:t>
            </a:r>
          </a:p>
          <a:p>
            <a:pPr lvl="1"/>
            <a:r>
              <a:rPr lang="en-GB" dirty="0"/>
              <a:t>maybe should be looking at absolute values instead?</a:t>
            </a:r>
          </a:p>
          <a:p>
            <a:pPr lvl="1"/>
            <a:r>
              <a:rPr lang="en-GB" dirty="0"/>
              <a:t>rationale that too far under is as bad as too far over</a:t>
            </a:r>
          </a:p>
          <a:p>
            <a:r>
              <a:rPr lang="en-GB" dirty="0"/>
              <a:t>100 adjustment “random readings”, 50 -2 and 50 +2</a:t>
            </a:r>
          </a:p>
          <a:p>
            <a:r>
              <a:rPr lang="en-GB" dirty="0"/>
              <a:t>mean is zero, apparently great result, not persuasive</a:t>
            </a:r>
          </a:p>
          <a:p>
            <a:pPr lvl="1"/>
            <a:r>
              <a:rPr lang="en-GB" dirty="0"/>
              <a:t>every single value nowhere near zero</a:t>
            </a:r>
          </a:p>
          <a:p>
            <a:r>
              <a:rPr lang="en-GB" dirty="0"/>
              <a:t>example for equities (“cap”, “blend”, inflation-linked), </a:t>
            </a:r>
          </a:p>
          <a:p>
            <a:pPr lvl="1"/>
            <a:r>
              <a:rPr lang="en-GB" dirty="0"/>
              <a:t>numeric </a:t>
            </a:r>
            <a:r>
              <a:rPr lang="en-GB" dirty="0" err="1"/>
              <a:t>MtM</a:t>
            </a:r>
            <a:r>
              <a:rPr lang="en-GB" dirty="0"/>
              <a:t> mean 3.42%, numeric off mean -0.47%</a:t>
            </a:r>
          </a:p>
          <a:p>
            <a:pPr lvl="1"/>
            <a:r>
              <a:rPr lang="en-GB" dirty="0"/>
              <a:t>absolute </a:t>
            </a:r>
            <a:r>
              <a:rPr lang="en-GB" dirty="0" err="1"/>
              <a:t>MtM</a:t>
            </a:r>
            <a:r>
              <a:rPr lang="en-GB" dirty="0"/>
              <a:t> mean 5.19%, numeric off mean 5.71%)</a:t>
            </a:r>
          </a:p>
          <a:p>
            <a:r>
              <a:rPr lang="en-GB" dirty="0"/>
              <a:t>using numeric values understates errors, not sole metric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511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6423B-882F-10B5-15EF-AD2A5822C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3E9B4CB-6AC3-9DE5-D87C-B70C015900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discount rate adjustments (6 of 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664BC-4488-FA3D-2C2C-BD7D29B1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0"/>
            <a:ext cx="6839992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45062" name="Slide Number Placeholder 5">
            <a:extLst>
              <a:ext uri="{FF2B5EF4-FFF2-40B4-BE49-F238E27FC236}">
                <a16:creationId xmlns:a16="http://schemas.microsoft.com/office/drawing/2014/main" id="{278D5FC9-E5DA-19DE-034F-EAAFEC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1A45F-E84B-4F26-8166-8DF536933B0A}" type="slidenum">
              <a:rPr lang="en-GB" altLang="en-US" sz="1800" smtClean="0"/>
              <a:pPr>
                <a:spcBef>
                  <a:spcPct val="0"/>
                </a:spcBef>
              </a:pPr>
              <a:t>49</a:t>
            </a:fld>
            <a:r>
              <a:rPr lang="en-GB" altLang="en-US" sz="1800" dirty="0"/>
              <a:t> of 52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74319A-D46E-855F-4463-1D82EF307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68450"/>
            <a:ext cx="6120680" cy="479980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08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why does this matter?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74384" cy="4669631"/>
          </a:xfrm>
        </p:spPr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 DB pension scheme funding inefficiently controlled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insurance companies (life and general) quite different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(April) below from Pensions Regulator Purple Book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private sector DB pension schemes (not public sector)</a:t>
            </a:r>
            <a:endParaRPr lang="en-GB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2006, estimated 7,751 schemes (14.0 m members)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2021, estimated 5,220 schemes   (9.7 m members)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in 2021, scheme assets still stood at £1.7 trillion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even after many liability transfers during 15 years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far lower in 2024 (£1.2 trillion) after LDI crisis</a:t>
            </a:r>
            <a:endParaRPr lang="en-GB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required assets assessed under discount process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… which is the underlying problem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5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33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D10B5-3EF1-1FFE-37DD-60C0B608B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3BEC548-4001-03E5-DAF9-DE3F21809B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surplus refunds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E3A29FAC-E953-741C-47A2-0AB7FF5D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96300" cy="4525962"/>
          </a:xfrm>
        </p:spPr>
        <p:txBody>
          <a:bodyPr/>
          <a:lstStyle/>
          <a:p>
            <a:r>
              <a:rPr lang="en-GB" dirty="0"/>
              <a:t>recent moves to allow DB refunds (“drive UK growth”)</a:t>
            </a:r>
          </a:p>
          <a:p>
            <a:r>
              <a:rPr lang="en-GB" dirty="0"/>
              <a:t>seen before, “excessive surpluses”, 1987 to 2004</a:t>
            </a:r>
          </a:p>
          <a:p>
            <a:pPr lvl="1"/>
            <a:r>
              <a:rPr lang="en-GB" dirty="0"/>
              <a:t>not all actuaries understood fairly simple rules in place</a:t>
            </a:r>
          </a:p>
          <a:p>
            <a:pPr lvl="1"/>
            <a:r>
              <a:rPr lang="en-GB" dirty="0"/>
              <a:t>GAD carried out 84 detailed inquiries for Inland Revenue</a:t>
            </a:r>
          </a:p>
          <a:p>
            <a:r>
              <a:rPr lang="en-GB" dirty="0"/>
              <a:t>Feb 2025 ACA policy paper laid out seven key challenges</a:t>
            </a:r>
          </a:p>
          <a:p>
            <a:r>
              <a:rPr lang="en-GB" dirty="0"/>
              <a:t>challenge [2] suggested that DB total remaining assets</a:t>
            </a:r>
          </a:p>
          <a:p>
            <a:pPr lvl="1"/>
            <a:r>
              <a:rPr lang="en-GB" dirty="0"/>
              <a:t>need high degree of confidence about full existing benefits </a:t>
            </a:r>
          </a:p>
          <a:p>
            <a:pPr lvl="1"/>
            <a:r>
              <a:rPr lang="en-GB" dirty="0"/>
              <a:t>essentially a probability, requiring stochastic process</a:t>
            </a:r>
          </a:p>
          <a:p>
            <a:r>
              <a:rPr lang="en-GB" dirty="0"/>
              <a:t>If still a trustee, I’d demand robust stochastic evidence</a:t>
            </a:r>
          </a:p>
          <a:p>
            <a:pPr lvl="1"/>
            <a:r>
              <a:rPr lang="en-GB" dirty="0"/>
              <a:t>at sponsor’s expense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DB3FB-F5BB-0614-0A8A-0B0DB80F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53254" name="Slide Number Placeholder 5">
            <a:extLst>
              <a:ext uri="{FF2B5EF4-FFF2-40B4-BE49-F238E27FC236}">
                <a16:creationId xmlns:a16="http://schemas.microsoft.com/office/drawing/2014/main" id="{1CA0B3CB-00EB-3A55-D211-07F666EB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B25871-F281-46CB-ADEC-D1F48E94B952}" type="slidenum">
              <a:rPr lang="en-GB" altLang="en-US" sz="1800" smtClean="0"/>
              <a:pPr>
                <a:spcBef>
                  <a:spcPct val="0"/>
                </a:spcBef>
              </a:pPr>
              <a:t>50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165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GB" altLang="en-US" dirty="0"/>
              <a:t>stop relying upon discount process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69978"/>
          </a:xfrm>
        </p:spPr>
        <p:txBody>
          <a:bodyPr/>
          <a:lstStyle/>
          <a:p>
            <a:pPr eaLnBrk="1" hangingPunct="1"/>
            <a:r>
              <a:rPr lang="en-GB" altLang="en-US" dirty="0"/>
              <a:t>capitalisation was original actuarial tool</a:t>
            </a:r>
          </a:p>
          <a:p>
            <a:pPr lvl="1" eaLnBrk="1" hangingPunct="1"/>
            <a:r>
              <a:rPr lang="en-GB" altLang="en-US" dirty="0"/>
              <a:t>all we had but no longer the only long-term tool available</a:t>
            </a:r>
          </a:p>
          <a:p>
            <a:pPr lvl="1" eaLnBrk="1" hangingPunct="1"/>
            <a:r>
              <a:rPr lang="en-GB" altLang="en-US" dirty="0"/>
              <a:t>it hides far more than it reveals (“fake news”?)</a:t>
            </a:r>
          </a:p>
          <a:p>
            <a:pPr eaLnBrk="1" hangingPunct="1"/>
            <a:r>
              <a:rPr lang="en-GB" altLang="en-US" dirty="0"/>
              <a:t>discount rates are:</a:t>
            </a:r>
          </a:p>
          <a:p>
            <a:pPr lvl="1" eaLnBrk="1" hangingPunct="1"/>
            <a:r>
              <a:rPr lang="en-GB" altLang="en-US" dirty="0"/>
              <a:t>simple and simplistic, leading to false certainty</a:t>
            </a:r>
          </a:p>
          <a:p>
            <a:pPr lvl="1" eaLnBrk="1" hangingPunct="1"/>
            <a:r>
              <a:rPr lang="en-GB" altLang="en-US" dirty="0"/>
              <a:t>readily available to anyone</a:t>
            </a:r>
          </a:p>
          <a:p>
            <a:pPr lvl="1" eaLnBrk="1" hangingPunct="1"/>
            <a:r>
              <a:rPr lang="en-GB" altLang="en-US" dirty="0"/>
              <a:t>dangerous in everybody’s hands</a:t>
            </a:r>
          </a:p>
          <a:p>
            <a:pPr eaLnBrk="1" hangingPunct="1"/>
            <a:r>
              <a:rPr lang="en-GB" altLang="en-US" dirty="0"/>
              <a:t>everyone should stop using discount rates alone</a:t>
            </a:r>
          </a:p>
          <a:p>
            <a:pPr lvl="1" eaLnBrk="1" hangingPunct="1"/>
            <a:r>
              <a:rPr lang="en-GB" altLang="en-US" dirty="0"/>
              <a:t>for long-term projects with specified intended outcomes</a:t>
            </a:r>
          </a:p>
          <a:p>
            <a:pPr lvl="1" eaLnBrk="1" hangingPunct="1"/>
            <a:r>
              <a:rPr lang="en-GB" altLang="en-US" dirty="0"/>
              <a:t>… because cashflows are the key elements (liquidity?)</a:t>
            </a:r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0287561-3C9D-4CF7-A052-54A32C0C81AC}" type="slidenum">
              <a:rPr lang="en-GB" altLang="en-US" smtClean="0">
                <a:latin typeface="Times New Roman" panose="02020603050405020304" pitchFamily="18" charset="0"/>
              </a:rPr>
              <a:pPr/>
              <a:t>51</a:t>
            </a:fld>
            <a:r>
              <a:rPr lang="en-GB" altLang="en-US" dirty="0">
                <a:latin typeface="Times New Roman" panose="02020603050405020304" pitchFamily="18" charset="0"/>
              </a:rPr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4A44-8864-CE65-EA56-4B6EAB65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4E5FA81F-9456-5C6E-E3DE-32A486388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GB" altLang="en-US" dirty="0"/>
              <a:t>key takeaways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6C62DB83-0C14-70B9-D329-68280D0B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669978"/>
          </a:xfrm>
        </p:spPr>
        <p:txBody>
          <a:bodyPr/>
          <a:lstStyle/>
          <a:p>
            <a:r>
              <a:rPr lang="en-GB" dirty="0"/>
              <a:t>following evidence is essential</a:t>
            </a:r>
          </a:p>
          <a:p>
            <a:r>
              <a:rPr lang="en-GB" dirty="0"/>
              <a:t>today (or yesterday) doesn’t represent all we know</a:t>
            </a:r>
          </a:p>
          <a:p>
            <a:r>
              <a:rPr lang="en-GB" dirty="0"/>
              <a:t>huge concentration on risk - without reward recognition</a:t>
            </a:r>
          </a:p>
          <a:p>
            <a:r>
              <a:rPr lang="en-GB" dirty="0"/>
              <a:t>prudence only identifiable from best estimate</a:t>
            </a:r>
          </a:p>
          <a:p>
            <a:r>
              <a:rPr lang="en-GB" dirty="0"/>
              <a:t>scalars useless for representing many future uncertainties</a:t>
            </a:r>
          </a:p>
          <a:p>
            <a:r>
              <a:rPr lang="en-GB" dirty="0"/>
              <a:t>no illiquidity information (except at assumed final point)</a:t>
            </a:r>
          </a:p>
          <a:p>
            <a:r>
              <a:rPr lang="en-GB" dirty="0"/>
              <a:t>£131b (private sector) misallocated in UK (15 years)</a:t>
            </a:r>
          </a:p>
          <a:p>
            <a:r>
              <a:rPr lang="en-GB" dirty="0"/>
              <a:t>scheme assets fell from £1.7t (2021) to £1.2t (2024)</a:t>
            </a:r>
          </a:p>
          <a:p>
            <a:pPr eaLnBrk="1" hangingPunct="1"/>
            <a:r>
              <a:rPr lang="en-GB" altLang="en-US" dirty="0">
                <a:highlight>
                  <a:srgbClr val="FFFF00"/>
                </a:highlight>
              </a:rPr>
              <a:t>if we can’t do simple, can we really do complex?</a:t>
            </a:r>
          </a:p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FAFA5-A629-5EC4-309E-8B81BB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640" y="0"/>
            <a:ext cx="7344049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56326" name="Slide Number Placeholder 5">
            <a:extLst>
              <a:ext uri="{FF2B5EF4-FFF2-40B4-BE49-F238E27FC236}">
                <a16:creationId xmlns:a16="http://schemas.microsoft.com/office/drawing/2014/main" id="{58239EA7-3862-40DE-16BC-2C9EA8DC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0287561-3C9D-4CF7-A052-54A32C0C81AC}" type="slidenum">
              <a:rPr lang="en-GB" altLang="en-US" smtClean="0">
                <a:latin typeface="Times New Roman" panose="02020603050405020304" pitchFamily="18" charset="0"/>
              </a:rPr>
              <a:pPr/>
              <a:t>52</a:t>
            </a:fld>
            <a:r>
              <a:rPr lang="en-GB" altLang="en-US" dirty="0">
                <a:latin typeface="Times New Roman" panose="02020603050405020304" pitchFamily="18" charset="0"/>
              </a:rPr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91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35BF3-D7F7-EE6D-E185-F675E0D4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4C2F15F-507A-8CA9-8A6C-8634DC4B1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brief UK DB history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B7F7C4B-1F00-26A1-4122-AB83387E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66963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from 1978, many more DB schemes set up (SSPA 1975)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accrued service relatively short, insignificant guarantees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main funding target was smoothed contribution rate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welcomed by sponsors and trustees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assets also smoothed (mainly Heywood &amp; Lander 1961)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benefit guarantees became increasingly significant</a:t>
            </a:r>
          </a:p>
          <a:p>
            <a:pPr marL="400050" lvl="1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preservation (1985), CETVs (1986), pension increases (1997)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dividend tax relief reduced in 1993 and removed in 1997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stringent corporate pension accounting (FRS17/IAS19) early 2000s saw equity markets plunge </a:t>
            </a:r>
            <a:r>
              <a:rPr lang="en-GB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MtM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used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TPR became all-powerful from 2005 (that worked well)</a:t>
            </a:r>
          </a:p>
          <a:p>
            <a:pPr marL="0" indent="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1889-E520-3AFE-239A-94F387E8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1270" name="Slide Number Placeholder 5">
            <a:extLst>
              <a:ext uri="{FF2B5EF4-FFF2-40B4-BE49-F238E27FC236}">
                <a16:creationId xmlns:a16="http://schemas.microsoft.com/office/drawing/2014/main" id="{1B1DFE11-8632-CDDF-4D3E-AE077847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C19A0-D07B-4894-99F0-6005CBB4B386}" type="slidenum">
              <a:rPr lang="en-GB" altLang="en-US" sz="1800" smtClean="0"/>
              <a:pPr>
                <a:spcBef>
                  <a:spcPct val="0"/>
                </a:spcBef>
              </a:pPr>
              <a:t>6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73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en-GB" altLang="en-US" dirty="0"/>
              <a:t>hugely severe DB economic impact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963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how could we even have guessed how much in advance?</a:t>
            </a:r>
          </a:p>
          <a:p>
            <a:pPr eaLnBrk="1" hangingPunct="1"/>
            <a:r>
              <a:rPr lang="en-GB" altLang="en-US" dirty="0"/>
              <a:t>UK DB employers’ contributions (private sector alone)</a:t>
            </a:r>
          </a:p>
          <a:p>
            <a:pPr lvl="1" eaLnBrk="1" hangingPunct="1"/>
            <a:r>
              <a:rPr lang="en-GB" altLang="en-US" dirty="0"/>
              <a:t>15 years [2009/Q2– 2024/Q3, 2 quarters missing] {ONS}</a:t>
            </a:r>
          </a:p>
          <a:p>
            <a:pPr lvl="1" eaLnBrk="1" hangingPunct="1"/>
            <a:r>
              <a:rPr lang="en-GB" altLang="en-US" dirty="0"/>
              <a:t>MQ5 series was replaced, hence missing data</a:t>
            </a:r>
          </a:p>
          <a:p>
            <a:pPr lvl="1" eaLnBrk="1" hangingPunct="1"/>
            <a:r>
              <a:rPr lang="en-GB" altLang="en-US" dirty="0"/>
              <a:t>total paid £436.3b (special £197.1b, 82% of normal)</a:t>
            </a:r>
          </a:p>
          <a:p>
            <a:pPr eaLnBrk="1" hangingPunct="1"/>
            <a:r>
              <a:rPr lang="en-GB" altLang="en-US" dirty="0"/>
              <a:t>suppose discount rate under-estimated by 1.5 % pa (mix)</a:t>
            </a:r>
          </a:p>
          <a:p>
            <a:pPr lvl="1" eaLnBrk="1" hangingPunct="1"/>
            <a:r>
              <a:rPr lang="en-GB" altLang="en-US" dirty="0"/>
              <a:t>can easily reach 1.0 % pa from inflation (</a:t>
            </a:r>
            <a:r>
              <a:rPr lang="en-GB" altLang="en-US" dirty="0">
                <a:hlinkClick r:id="rId4"/>
              </a:rPr>
              <a:t>www.ukrpi.com</a:t>
            </a:r>
            <a:r>
              <a:rPr lang="en-GB" altLang="en-US" dirty="0"/>
              <a:t>)</a:t>
            </a:r>
          </a:p>
          <a:p>
            <a:pPr eaLnBrk="1" hangingPunct="1"/>
            <a:r>
              <a:rPr lang="en-GB" altLang="en-US" dirty="0"/>
              <a:t>implies at least 30% difference in capital value</a:t>
            </a:r>
          </a:p>
          <a:p>
            <a:pPr eaLnBrk="1" hangingPunct="1"/>
            <a:r>
              <a:rPr lang="en-GB" altLang="en-US" dirty="0"/>
              <a:t>so at least £131b (private sector) misallocated in UK</a:t>
            </a:r>
          </a:p>
          <a:p>
            <a:pPr lvl="1" eaLnBrk="1" hangingPunct="1"/>
            <a:r>
              <a:rPr lang="en-GB" altLang="en-US" dirty="0"/>
              <a:t>my personal estimate, choose your own yield adjustment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B25871-F281-46CB-ADEC-D1F48E94B952}" type="slidenum">
              <a:rPr lang="en-GB" altLang="en-US" sz="1800" smtClean="0"/>
              <a:pPr>
                <a:spcBef>
                  <a:spcPct val="0"/>
                </a:spcBef>
              </a:pPr>
              <a:t>7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following evidence is essential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528" y="1166019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actuaries (financial scientists) need to follow evidence</a:t>
            </a:r>
          </a:p>
          <a:p>
            <a:pPr lvl="1">
              <a:defRPr/>
            </a:pPr>
            <a:r>
              <a:rPr lang="en-GB" altLang="en-US" dirty="0"/>
              <a:t>always needs to be checked (complete? robust? …)</a:t>
            </a:r>
          </a:p>
          <a:p>
            <a:pPr lvl="1">
              <a:defRPr/>
            </a:pPr>
            <a:r>
              <a:rPr lang="en-GB" altLang="en-US" dirty="0"/>
              <a:t>no evidence that financial economics useful for long-term</a:t>
            </a:r>
          </a:p>
          <a:p>
            <a:pPr>
              <a:defRPr/>
            </a:pPr>
            <a:r>
              <a:rPr lang="en-GB" altLang="en-US" dirty="0"/>
              <a:t>evidence available must be interpreted - as experts</a:t>
            </a:r>
          </a:p>
          <a:p>
            <a:pPr lvl="1">
              <a:defRPr/>
            </a:pPr>
            <a:r>
              <a:rPr lang="en-GB" altLang="en-US" dirty="0"/>
              <a:t>otherwise, contributing very little indeed</a:t>
            </a:r>
          </a:p>
          <a:p>
            <a:pPr>
              <a:defRPr/>
            </a:pPr>
            <a:r>
              <a:rPr lang="en-GB" altLang="en-US" dirty="0"/>
              <a:t>interpretation is subjective, not objective</a:t>
            </a:r>
          </a:p>
          <a:p>
            <a:pPr lvl="1">
              <a:defRPr/>
            </a:pPr>
            <a:r>
              <a:rPr lang="en-GB" altLang="en-US" dirty="0"/>
              <a:t>room for expert judgment (Gil Grissom, Nikki Alexander)</a:t>
            </a:r>
          </a:p>
          <a:p>
            <a:pPr>
              <a:defRPr/>
            </a:pPr>
            <a:r>
              <a:rPr lang="en-GB" altLang="en-US" dirty="0"/>
              <a:t>nothing wrong with subjectivity, so long as …</a:t>
            </a:r>
          </a:p>
          <a:p>
            <a:pPr lvl="1">
              <a:defRPr/>
            </a:pPr>
            <a:r>
              <a:rPr lang="en-GB" altLang="en-US" dirty="0"/>
              <a:t>independent (not merely too common groupthink)</a:t>
            </a:r>
          </a:p>
          <a:p>
            <a:pPr lvl="1">
              <a:defRPr/>
            </a:pPr>
            <a:r>
              <a:rPr lang="en-GB" altLang="en-US" dirty="0"/>
              <a:t>cogently fully explained</a:t>
            </a:r>
          </a:p>
          <a:p>
            <a:pPr lvl="1">
              <a:defRPr/>
            </a:pPr>
            <a:r>
              <a:rPr lang="en-GB" altLang="en-US" dirty="0"/>
              <a:t>stakeholders empowered to understand potential outcomes</a:t>
            </a:r>
          </a:p>
          <a:p>
            <a:pPr lvl="1"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0"/>
            <a:ext cx="6984008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7DAF77-C62D-4870-95E3-25ED3D0AC9BD}" type="slidenum">
              <a:rPr lang="en-GB" altLang="en-US" sz="1800" smtClean="0"/>
              <a:pPr>
                <a:spcBef>
                  <a:spcPct val="0"/>
                </a:spcBef>
              </a:pPr>
              <a:t>8</a:t>
            </a:fld>
            <a:r>
              <a:rPr lang="en-GB" altLang="en-US" sz="1800" dirty="0"/>
              <a:t> of 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77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362950" cy="508918"/>
          </a:xfrm>
        </p:spPr>
        <p:txBody>
          <a:bodyPr/>
          <a:lstStyle/>
          <a:p>
            <a:r>
              <a:rPr lang="en-GB" altLang="en-US" dirty="0"/>
              <a:t>single numbers presented as “results”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6088" y="1484784"/>
            <a:ext cx="8229600" cy="4454525"/>
          </a:xfrm>
        </p:spPr>
        <p:txBody>
          <a:bodyPr/>
          <a:lstStyle/>
          <a:p>
            <a:r>
              <a:rPr lang="en-GB" altLang="en-US" dirty="0"/>
              <a:t>single numbers are not appropriate results</a:t>
            </a:r>
          </a:p>
          <a:p>
            <a:r>
              <a:rPr lang="en-GB" altLang="en-US" dirty="0"/>
              <a:t>… for representing many future uncertainties</a:t>
            </a:r>
          </a:p>
          <a:p>
            <a:pPr lvl="1"/>
            <a:r>
              <a:rPr lang="en-GB" dirty="0"/>
              <a:t>NYU Stern (1977) &amp; Z/Yen (2012)</a:t>
            </a:r>
          </a:p>
          <a:p>
            <a:pPr lvl="1"/>
            <a:r>
              <a:rPr lang="en-GB" altLang="en-US" dirty="0"/>
              <a:t>Simon Carne’s SIAS paper (2004)</a:t>
            </a:r>
          </a:p>
          <a:p>
            <a:r>
              <a:rPr lang="en-GB" altLang="en-US" dirty="0"/>
              <a:t>especially when single number never fully specified</a:t>
            </a:r>
          </a:p>
          <a:p>
            <a:pPr lvl="1"/>
            <a:r>
              <a:rPr lang="en-GB" altLang="en-US" dirty="0"/>
              <a:t>mean? median? mode? specified percentile?</a:t>
            </a:r>
          </a:p>
          <a:p>
            <a:r>
              <a:rPr lang="en-GB" altLang="en-US" dirty="0"/>
              <a:t>we should be looking at multi-dimensional results</a:t>
            </a:r>
          </a:p>
          <a:p>
            <a:pPr lvl="1"/>
            <a:r>
              <a:rPr lang="en-GB" altLang="en-US" dirty="0"/>
              <a:t>with confidence intervals (deterministic approach fails)</a:t>
            </a:r>
          </a:p>
          <a:p>
            <a:pPr lvl="1"/>
            <a:r>
              <a:rPr lang="en-GB" altLang="en-US" dirty="0"/>
              <a:t>aiming at avoiding “fog of certainty” (actuarial noise)</a:t>
            </a:r>
          </a:p>
          <a:p>
            <a:pPr lvl="1"/>
            <a:r>
              <a:rPr lang="en-GB" altLang="en-US" dirty="0"/>
              <a:t>being able to recognise lack of liquidity in advance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0"/>
            <a:ext cx="6912000" cy="476250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Jon Spain : Discount Process Is The Problem (20 Jul 2025)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36493B8-FB55-4EF8-AEF2-DAC460A64F65}" type="slidenum">
              <a:rPr lang="en-GB" altLang="en-US" smtClean="0">
                <a:latin typeface="Times New Roman" panose="02020603050405020304" pitchFamily="18" charset="0"/>
              </a:rPr>
              <a:pPr/>
              <a:t>9</a:t>
            </a:fld>
            <a:r>
              <a:rPr lang="en-GB" altLang="en-US" dirty="0">
                <a:latin typeface="Times New Roman" panose="02020603050405020304" pitchFamily="18" charset="0"/>
              </a:rPr>
              <a:t> of 52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ff5b85134c6e2bea58ecbd1ded07edb1fdaa6"/>
  <p:tag name="ISPRING_UUID" val="{021289AC-979C-4DCE-849D-3056400D165A}"/>
  <p:tag name="ISPRING_RESOURCE_FOLDER" val="F:\DiscountRatesEnd2018\PowerPoint\Guernsey\LongTermDiscountRates_Guernsey_22May2019JonSpain_Draft_11Apr2019\"/>
  <p:tag name="ISPRING_PRESENTATION_PATH" val="F:\DiscountRatesEnd2018\PowerPoint\Guernsey\LongTermDiscountRates_Guernsey_22May2019JonSpain_Draft_11Apr2019.pptm"/>
  <p:tag name="ISPRING_PROJECT_VERSION" val="9.3"/>
  <p:tag name="ISPRING_PROJECT_FOLDER_UPDATED" val="1"/>
  <p:tag name="FLASHSPRING_ZOOM_TAG" val="62"/>
  <p:tag name="ISPRING_PRESENTATION_INFO_2" val="&lt;?xml version=&quot;1.0&quot; encoding=&quot;UTF-8&quot; standalone=&quot;no&quot; ?&gt;&#10;&lt;presentation2&gt;&#10;&#10;  &lt;slides&gt;&#10;    &lt;slide id=&quot;{B3D91E58-0F85-411B-85FD-75DE773D26CE}&quot; pptId=&quot;257&quot;/&gt;&#10;    &lt;slide id=&quot;{5CB44AFF-EC9D-47B9-998C-693BC767109E}&quot; pptId=&quot;289&quot;/&gt;&#10;    &lt;slide id=&quot;{639BBCAF-2483-4F10-A95F-E3FBDF79FC87}&quot; pptId=&quot;321&quot;/&gt;&#10;    &lt;slide id=&quot;{4D067703-6390-4FCE-A7A2-7D7BBD2B94A8}&quot; pptId=&quot;313&quot;/&gt;&#10;    &lt;slide id=&quot;{F909BE00-A37E-47D8-85C8-DEA8CAACAC92}&quot; pptId=&quot;317&quot;/&gt;&#10;    &lt;slide id=&quot;{EC1B5558-7AD4-44CD-A2F0-B073AC568480}&quot; pptId=&quot;261&quot;/&gt;&#10;    &lt;slide id=&quot;{82AFB00C-4499-4923-9461-FAF88CD40FF0}&quot; pptId=&quot;294&quot;/&gt;&#10;    &lt;slide id=&quot;{FEB158FD-A927-42C1-9F99-0F0745124C90}&quot; pptId=&quot;309&quot;/&gt;&#10;    &lt;slide id=&quot;{E2CEFE73-0766-4E51-9F29-42925077DD98}&quot; pptId=&quot;258&quot;/&gt;&#10;    &lt;slide id=&quot;{BE5F69FD-BDA1-4195-9D1E-E1EBFE33CDFB}&quot; pptId=&quot;265&quot;/&gt;&#10;    &lt;slide id=&quot;{28D18FAC-51EB-4815-9505-5229234EB51B}&quot; pptId=&quot;335&quot;/&gt;&#10;    &lt;slide id=&quot;{97FDD772-F131-4581-8DFF-4EB476244DFB}&quot; pptId=&quot;270&quot;/&gt;&#10;    &lt;slide id=&quot;{34D31680-F50B-4F93-AB27-346A8E1519F3}&quot; pptId=&quot;333&quot;/&gt;&#10;    &lt;slide id=&quot;{665F1A46-ED72-47E7-A7BB-6980659B3D55}&quot; pptId=&quot;329&quot;/&gt;&#10;    &lt;slide id=&quot;{F41DEF12-DE4F-467C-A0DB-6A87F4A19CC0}&quot; pptId=&quot;268&quot;/&gt;&#10;    &lt;slide id=&quot;{8A394B32-1E5D-4267-A111-D611455BA0B4}&quot; pptId=&quot;273&quot;/&gt;&#10;    &lt;slide id=&quot;{D5EDBCAA-D5B7-40DD-B05C-C8088E534E3C}&quot; pptId=&quot;275&quot;/&gt;&#10;    &lt;slide id=&quot;{BA8E0CB2-5D8A-4506-BBAF-B33326C241E9}&quot; pptId=&quot;277&quot;/&gt;&#10;    &lt;slide id=&quot;{BD52DF0E-C2F2-4CD2-9EA8-2285572FDFC8}&quot; pptId=&quot;276&quot;/&gt;&#10;    &lt;slide id=&quot;{3C3F6628-D971-458E-9EDC-4F285A77F7B8}&quot; pptId=&quot;298&quot;/&gt;&#10;    &lt;slide id=&quot;{AAC58313-5269-4635-9116-8EB01EA63257}&quot; pptId=&quot;328&quot;/&gt;&#10;    &lt;slide id=&quot;{B50315E8-1E89-492F-A814-B8AC9E9282D9}&quot; pptId=&quot;324&quot;/&gt;&#10;    &lt;slide id=&quot;{30C28926-DA74-4CE2-945D-16BFCA966D6A}&quot; pptId=&quot;278&quot;/&gt;&#10;    &lt;slide id=&quot;{ED0CB4CA-0716-46FC-926A-1E85C048F3B0}&quot; pptId=&quot;325&quot;/&gt;&#10;    &lt;slide id=&quot;{706320C0-CF80-4D68-BD75-F215D4F197D4}&quot; pptId=&quot;305&quot;/&gt;&#10;    &lt;slide id=&quot;{3BF22500-E1B4-492A-9249-2668C4D6D6C8}&quot; pptId=&quot;326&quot;/&gt;&#10;    &lt;slide id=&quot;{821C9680-AE80-4998-BEFE-8F5C907AA913}&quot; pptId=&quot;318&quot;/&gt;&#10;    &lt;slide id=&quot;{20388889-44D3-4FF5-8BDB-CE8252D10725}&quot; pptId=&quot;327&quot;/&gt;&#10;    &lt;slide id=&quot;{8599E021-318F-4731-BB59-38E6F78AE7EE}&quot; pptId=&quot;332&quot;/&gt;&#10;    &lt;slide id=&quot;{46B704B7-DBBA-45E5-8509-6830BD6833E3}&quot; pptId=&quot;280&quot;/&gt;&#10;    &lt;slide id=&quot;{9FDB51C8-41C6-4A3F-8104-4EB9E0B1D68D}&quot; pptId=&quot;286&quot;/&gt;&#10;    &lt;slide id=&quot;{E02E924F-A3FB-44A4-921C-A4FDB2685FAA}&quot; pptId=&quot;287&quot;/&gt;&#10;    &lt;slide id=&quot;{00614599-28A5-4A70-B055-392341B0BAEC}&quot; pptId=&quot;292&quot;/&gt;&#10;    &lt;slide id=&quot;{1B52AA92-0500-4318-A1DB-8BD1607F62FF}&quot; pptId=&quot;288&quot;/&gt;&#10;    &lt;slide id=&quot;{E6D9ABC9-31ED-42E6-BDA7-D24D97AF7BDC}&quot; pptId=&quot;271&quot;/&gt;&#10;    &lt;slide id=&quot;{980BD740-87FE-4C12-BE3C-DDD931DCC874}&quot; pptId=&quot;295&quot;/&gt;&#10;  &lt;/slides&gt;&#10;&#10;  &lt;narration&gt;&#10;    &lt;audioTracks/&gt;&#10;    &lt;videoTracks/&gt;&#10;  &lt;/narration&gt;&#10;&#10;&lt;/presentation2&gt;&#10;"/>
  <p:tag name="ISPRING_PRESENTATION_COURSE_TITLE" val="LongTermDiscountRates_Guernsey_22May2019JonSpain_Draft_11Apr20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D067703-6390-4FCE-A7A2-7D7BBD2B94A8}"/>
  <p:tag name="GENSWF_ADVANCE_TIME" val="5.000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5F69FD-BDA1-4195-9D1E-E1EBFE33CDFB}"/>
  <p:tag name="GENSWF_ADVANCE_TIME" val="5.000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5F69FD-BDA1-4195-9D1E-E1EBFE33CDFB}"/>
  <p:tag name="GENSWF_ADVANCE_TIME" val="5.000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8D18FAC-51EB-4815-9505-5229234EB51B}"/>
  <p:tag name="GENSWF_ADVANCE_TIME" val="5.000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FDD772-F131-4581-8DFF-4EB476244DFB}"/>
  <p:tag name="GENSWF_ADVANCE_TIME" val="5.000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2CEFE73-0766-4E51-9F29-42925077DD98}"/>
  <p:tag name="GENSWF_ADVANCE_TIME" val="5.000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C1B5558-7AD4-44CD-A2F0-B073AC568480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A8E0CB2-5D8A-4506-BBAF-B33326C241E9}"/>
  <p:tag name="GENSWF_ADVANCE_TIME" val="5.000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D52DF0E-C2F2-4CD2-9EA8-2285572FDFC8}"/>
  <p:tag name="GENSWF_ADVANCE_TIME" val="5.000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394B32-1E5D-4267-A111-D611455BA0B4}"/>
  <p:tag name="GENSWF_ADVANCE_TIME" val="5.000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D9ABC9-31ED-42E6-BDA7-D24D97AF7BDC}"/>
  <p:tag name="GENSWF_ADVANCE_TIME" val="5.000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5EDBCAA-D5B7-40DD-B05C-C8088E534E3C}"/>
  <p:tag name="GENSWF_ADVANCE_TIME" val="5.000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C58313-5269-4635-9116-8EB01EA63257}"/>
  <p:tag name="GENSWF_ADVANCE_TIME" val="5.000"/>
  <p:tag name="ISPRING_CUSTOM_TIMING_US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0CB4CA-0716-46FC-926A-1E85C048F3B0}"/>
  <p:tag name="GENSWF_ADVANCE_TIME" val="5.000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6B704B7-DBBA-45E5-8509-6830BD6833E3}"/>
  <p:tag name="GENSWF_ADVANCE_TIME" val="5.000"/>
  <p:tag name="ISPRING_CUSTOM_TIMING_USED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0614599-28A5-4A70-B055-392341B0BAEC}"/>
  <p:tag name="GENSWF_ADVANCE_TIME" val="5.000"/>
  <p:tag name="ISPRING_CUSTOM_TIMING_USED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0614599-28A5-4A70-B055-392341B0BAEC}"/>
  <p:tag name="GENSWF_ADVANCE_TIME" val="5.000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B44AFF-EC9D-47B9-998C-693BC767109E}"/>
  <p:tag name="GENSWF_ADVANCE_TIME" val="5.000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6B704B7-DBBA-45E5-8509-6830BD6833E3}"/>
  <p:tag name="GENSWF_ADVANCE_TIME" val="5.000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909BE00-A37E-47D8-85C8-DEA8CAACAC92}"/>
  <p:tag name="GENSWF_ADVANCE_TIME" val="5.000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2AFB00C-4499-4923-9461-FAF88CD40FF0}"/>
  <p:tag name="GENSWF_ADVANCE_TIME" val="5.000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imes New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80421</TotalTime>
  <Words>3766</Words>
  <Application>Microsoft Office PowerPoint</Application>
  <PresentationFormat>On-screen Show (4:3)</PresentationFormat>
  <Paragraphs>518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Times New Roman</vt:lpstr>
      <vt:lpstr>Wingdings</vt:lpstr>
      <vt:lpstr>Default Design</vt:lpstr>
      <vt:lpstr>Custom Design</vt:lpstr>
      <vt:lpstr>PowerPoint Presentation</vt:lpstr>
      <vt:lpstr>disclaimer</vt:lpstr>
      <vt:lpstr>agenda</vt:lpstr>
      <vt:lpstr>main points</vt:lpstr>
      <vt:lpstr>why does this matter?</vt:lpstr>
      <vt:lpstr>brief UK DB history</vt:lpstr>
      <vt:lpstr>hugely severe DB economic impact</vt:lpstr>
      <vt:lpstr>following evidence is essential</vt:lpstr>
      <vt:lpstr>single numbers presented as “results”</vt:lpstr>
      <vt:lpstr>what is discount process?</vt:lpstr>
      <vt:lpstr>what is “mark-to-market” (MtM)?</vt:lpstr>
      <vt:lpstr>is there a long-term?</vt:lpstr>
      <vt:lpstr>long-term risk premia</vt:lpstr>
      <vt:lpstr>equity return components (1 of 2)</vt:lpstr>
      <vt:lpstr>equity return components (2 of 2)</vt:lpstr>
      <vt:lpstr>long-term risk premium 1962-2024</vt:lpstr>
      <vt:lpstr>how likely is equity risk premium?</vt:lpstr>
      <vt:lpstr>forecasting approaches</vt:lpstr>
      <vt:lpstr>reflecting long-term reality</vt:lpstr>
      <vt:lpstr>expected long-term returns (1 of 2)</vt:lpstr>
      <vt:lpstr>expected long-term returns (2 of 2)</vt:lpstr>
      <vt:lpstr>simple financial contracts (1 of 6)</vt:lpstr>
      <vt:lpstr>simple financial contracts (2 of 6)</vt:lpstr>
      <vt:lpstr>simple financial contracts (3 of 6)</vt:lpstr>
      <vt:lpstr>simple financial contracts (4 of 6)</vt:lpstr>
      <vt:lpstr>simple financial contracts (5 of 6)</vt:lpstr>
      <vt:lpstr>simple financial contracts (6 of 6)</vt:lpstr>
      <vt:lpstr>links to online interactive charts</vt:lpstr>
      <vt:lpstr>fund development (1 of 3)</vt:lpstr>
      <vt:lpstr>fund development (2 of 3)</vt:lpstr>
      <vt:lpstr>fund development (3 of 3)</vt:lpstr>
      <vt:lpstr>end-contract assets adequacy (1 of 5)</vt:lpstr>
      <vt:lpstr>end-contract assets adequacy (2 of 5)</vt:lpstr>
      <vt:lpstr>end-contract assets adequacy (3 of 5)</vt:lpstr>
      <vt:lpstr>end-contract assets adequacy (4 of 5)</vt:lpstr>
      <vt:lpstr>end-contract assets adequacy (5 of 5)</vt:lpstr>
      <vt:lpstr>annuity failure likelihood (1 of 3) </vt:lpstr>
      <vt:lpstr>annuity failure likelihood (2 of 3)</vt:lpstr>
      <vt:lpstr>annuity failure likelihood (3 of 3)</vt:lpstr>
      <vt:lpstr>mean relative caution (1 of 3)</vt:lpstr>
      <vt:lpstr>mean relative caution (2 of 4)</vt:lpstr>
      <vt:lpstr>mean relative caution (3 of 4)</vt:lpstr>
      <vt:lpstr>mean relative caution (4 of 4)</vt:lpstr>
      <vt:lpstr>discount rate adjustments (1 of 6)</vt:lpstr>
      <vt:lpstr>discount rate adjustments (2 of 6)</vt:lpstr>
      <vt:lpstr>discount rate adjustments (3 of 6)</vt:lpstr>
      <vt:lpstr>discount rate adjustments (4 of 6)</vt:lpstr>
      <vt:lpstr>discount rate adjustments (5 of 6)</vt:lpstr>
      <vt:lpstr>discount rate adjustments (6 of 6)</vt:lpstr>
      <vt:lpstr>surplus refunds</vt:lpstr>
      <vt:lpstr>stop relying upon discount process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 Pension Benefits</dc:title>
  <dc:creator>Jon</dc:creator>
  <cp:lastModifiedBy>Jon Spain</cp:lastModifiedBy>
  <cp:revision>969</cp:revision>
  <cp:lastPrinted>2025-07-20T19:16:06Z</cp:lastPrinted>
  <dcterms:created xsi:type="dcterms:W3CDTF">2016-03-08T22:01:13Z</dcterms:created>
  <dcterms:modified xsi:type="dcterms:W3CDTF">2025-07-21T19:55:02Z</dcterms:modified>
</cp:coreProperties>
</file>